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2" r:id="rId4"/>
  </p:sldMasterIdLst>
  <p:sldIdLst>
    <p:sldId id="257" r:id="rId5"/>
    <p:sldId id="258" r:id="rId6"/>
    <p:sldId id="259" r:id="rId7"/>
    <p:sldId id="262" r:id="rId8"/>
    <p:sldId id="264" r:id="rId9"/>
    <p:sldId id="260" r:id="rId10"/>
    <p:sldId id="263" r:id="rId11"/>
    <p:sldId id="267" r:id="rId12"/>
    <p:sldId id="268" r:id="rId13"/>
    <p:sldId id="269" r:id="rId14"/>
    <p:sldId id="270" r:id="rId15"/>
    <p:sldId id="271"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79"/>
  </p:normalViewPr>
  <p:slideViewPr>
    <p:cSldViewPr snapToGrid="0">
      <p:cViewPr varScale="1">
        <p:scale>
          <a:sx n="104" d="100"/>
          <a:sy n="104" d="100"/>
        </p:scale>
        <p:origin x="800"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diagrams/_rels/data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B7AFC84-A1B5-44C6-A690-F001094EFCC1}" type="doc">
      <dgm:prSet loTypeId="urn:microsoft.com/office/officeart/2018/2/layout/IconLabelList" loCatId="icon" qsTypeId="urn:microsoft.com/office/officeart/2005/8/quickstyle/simple4" qsCatId="simple" csTypeId="urn:microsoft.com/office/officeart/2005/8/colors/accent1_2" csCatId="accent1" phldr="1"/>
      <dgm:spPr/>
      <dgm:t>
        <a:bodyPr/>
        <a:lstStyle/>
        <a:p>
          <a:endParaRPr lang="en-US"/>
        </a:p>
      </dgm:t>
    </dgm:pt>
    <dgm:pt modelId="{5EE3BFED-819D-4E4B-960F-9E2899CA4F62}">
      <dgm:prSet custT="1"/>
      <dgm:spPr/>
      <dgm:t>
        <a:bodyPr/>
        <a:lstStyle/>
        <a:p>
          <a:pPr>
            <a:lnSpc>
              <a:spcPct val="100000"/>
            </a:lnSpc>
          </a:pPr>
          <a:r>
            <a:rPr lang="en-US" sz="1400"/>
            <a:t>The U.K. proposes to change copyright laws that would allow AI developers to train models on artists’ content without permission or payment to those artists. </a:t>
          </a:r>
        </a:p>
      </dgm:t>
    </dgm:pt>
    <dgm:pt modelId="{418D2A65-F2CC-4C29-892A-522E1906AB85}" type="parTrans" cxnId="{3B909570-3081-4209-87E2-CE9F6BFC36E4}">
      <dgm:prSet/>
      <dgm:spPr/>
      <dgm:t>
        <a:bodyPr/>
        <a:lstStyle/>
        <a:p>
          <a:endParaRPr lang="en-US"/>
        </a:p>
      </dgm:t>
    </dgm:pt>
    <dgm:pt modelId="{2236F25D-4BAD-4EB1-891A-92887D5ABAB2}" type="sibTrans" cxnId="{3B909570-3081-4209-87E2-CE9F6BFC36E4}">
      <dgm:prSet/>
      <dgm:spPr/>
      <dgm:t>
        <a:bodyPr/>
        <a:lstStyle/>
        <a:p>
          <a:endParaRPr lang="en-US"/>
        </a:p>
      </dgm:t>
    </dgm:pt>
    <dgm:pt modelId="{F215A8A1-A8C4-4615-83EC-85578D0A94B1}">
      <dgm:prSet custT="1"/>
      <dgm:spPr/>
      <dgm:t>
        <a:bodyPr/>
        <a:lstStyle/>
        <a:p>
          <a:pPr>
            <a:lnSpc>
              <a:spcPct val="100000"/>
            </a:lnSpc>
          </a:pPr>
          <a:r>
            <a:rPr lang="en-US" sz="1400"/>
            <a:t>This means AI companies can take any piece of art or music available on the internet (copyright protected or not) and use it to train their AI models.</a:t>
          </a:r>
        </a:p>
      </dgm:t>
    </dgm:pt>
    <dgm:pt modelId="{8C4D278E-2B55-436F-A621-8AD94A16AE3C}" type="parTrans" cxnId="{1F5CC773-E3AD-4B45-95B9-B6A501B24D8E}">
      <dgm:prSet/>
      <dgm:spPr/>
      <dgm:t>
        <a:bodyPr/>
        <a:lstStyle/>
        <a:p>
          <a:endParaRPr lang="en-US"/>
        </a:p>
      </dgm:t>
    </dgm:pt>
    <dgm:pt modelId="{68F11381-CBDC-41D7-8BF8-A889B5007B88}" type="sibTrans" cxnId="{1F5CC773-E3AD-4B45-95B9-B6A501B24D8E}">
      <dgm:prSet/>
      <dgm:spPr/>
      <dgm:t>
        <a:bodyPr/>
        <a:lstStyle/>
        <a:p>
          <a:endParaRPr lang="en-US"/>
        </a:p>
      </dgm:t>
    </dgm:pt>
    <dgm:pt modelId="{39DDFC65-6045-4D40-9CF7-6F665EEA4E19}">
      <dgm:prSet custT="1"/>
      <dgm:spPr/>
      <dgm:t>
        <a:bodyPr/>
        <a:lstStyle/>
        <a:p>
          <a:pPr>
            <a:lnSpc>
              <a:spcPct val="100000"/>
            </a:lnSpc>
          </a:pPr>
          <a:r>
            <a:rPr lang="en-US" sz="1400"/>
            <a:t>This brings debate over what is more important,</a:t>
          </a:r>
        </a:p>
        <a:p>
          <a:pPr>
            <a:lnSpc>
              <a:spcPct val="100000"/>
            </a:lnSpc>
          </a:pPr>
          <a:r>
            <a:rPr lang="en-US" sz="1400"/>
            <a:t>Innovation or creator protection.</a:t>
          </a:r>
        </a:p>
      </dgm:t>
    </dgm:pt>
    <dgm:pt modelId="{7638F8DD-57D6-47FF-B650-09F687D3DCE6}" type="parTrans" cxnId="{B9817382-A903-46F8-AF94-0AA03C4216BA}">
      <dgm:prSet/>
      <dgm:spPr/>
      <dgm:t>
        <a:bodyPr/>
        <a:lstStyle/>
        <a:p>
          <a:endParaRPr lang="en-US"/>
        </a:p>
      </dgm:t>
    </dgm:pt>
    <dgm:pt modelId="{D807968B-E32F-4C15-A6FF-6898B331881E}" type="sibTrans" cxnId="{B9817382-A903-46F8-AF94-0AA03C4216BA}">
      <dgm:prSet/>
      <dgm:spPr/>
      <dgm:t>
        <a:bodyPr/>
        <a:lstStyle/>
        <a:p>
          <a:endParaRPr lang="en-US"/>
        </a:p>
      </dgm:t>
    </dgm:pt>
    <dgm:pt modelId="{6CA76002-355B-41B0-A78B-F5ACFE8CD64D}" type="pres">
      <dgm:prSet presAssocID="{4B7AFC84-A1B5-44C6-A690-F001094EFCC1}" presName="root" presStyleCnt="0">
        <dgm:presLayoutVars>
          <dgm:dir/>
          <dgm:resizeHandles val="exact"/>
        </dgm:presLayoutVars>
      </dgm:prSet>
      <dgm:spPr/>
    </dgm:pt>
    <dgm:pt modelId="{0B09EF0A-AD76-4B53-A452-8CA892EA035F}" type="pres">
      <dgm:prSet presAssocID="{5EE3BFED-819D-4E4B-960F-9E2899CA4F62}" presName="compNode" presStyleCnt="0"/>
      <dgm:spPr/>
    </dgm:pt>
    <dgm:pt modelId="{6CD924EE-3C97-4630-98C1-C116F2E03806}" type="pres">
      <dgm:prSet presAssocID="{5EE3BFED-819D-4E4B-960F-9E2899CA4F62}"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Artist"/>
        </a:ext>
      </dgm:extLst>
    </dgm:pt>
    <dgm:pt modelId="{65A7E9C1-8EBF-4CB3-9825-1F3E6FAFF4D5}" type="pres">
      <dgm:prSet presAssocID="{5EE3BFED-819D-4E4B-960F-9E2899CA4F62}" presName="spaceRect" presStyleCnt="0"/>
      <dgm:spPr/>
    </dgm:pt>
    <dgm:pt modelId="{C8945426-4BA3-4A86-AA66-E02739162D28}" type="pres">
      <dgm:prSet presAssocID="{5EE3BFED-819D-4E4B-960F-9E2899CA4F62}" presName="textRect" presStyleLbl="revTx" presStyleIdx="0" presStyleCnt="3">
        <dgm:presLayoutVars>
          <dgm:chMax val="1"/>
          <dgm:chPref val="1"/>
        </dgm:presLayoutVars>
      </dgm:prSet>
      <dgm:spPr/>
    </dgm:pt>
    <dgm:pt modelId="{EB888068-2E0E-4D62-A466-A1ABB747E9F8}" type="pres">
      <dgm:prSet presAssocID="{2236F25D-4BAD-4EB1-891A-92887D5ABAB2}" presName="sibTrans" presStyleCnt="0"/>
      <dgm:spPr/>
    </dgm:pt>
    <dgm:pt modelId="{66D36E48-5C9E-40BC-A6E7-8B5D7C1A204A}" type="pres">
      <dgm:prSet presAssocID="{F215A8A1-A8C4-4615-83EC-85578D0A94B1}" presName="compNode" presStyleCnt="0"/>
      <dgm:spPr/>
    </dgm:pt>
    <dgm:pt modelId="{1495A4B3-1E61-4BEE-81E2-67749CAB18D5}" type="pres">
      <dgm:prSet presAssocID="{F215A8A1-A8C4-4615-83EC-85578D0A94B1}"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Classroom"/>
        </a:ext>
      </dgm:extLst>
    </dgm:pt>
    <dgm:pt modelId="{3A44488E-922E-4208-BDF5-45C61CD93874}" type="pres">
      <dgm:prSet presAssocID="{F215A8A1-A8C4-4615-83EC-85578D0A94B1}" presName="spaceRect" presStyleCnt="0"/>
      <dgm:spPr/>
    </dgm:pt>
    <dgm:pt modelId="{11E7B723-51B0-4B7D-A230-D1307567F117}" type="pres">
      <dgm:prSet presAssocID="{F215A8A1-A8C4-4615-83EC-85578D0A94B1}" presName="textRect" presStyleLbl="revTx" presStyleIdx="1" presStyleCnt="3">
        <dgm:presLayoutVars>
          <dgm:chMax val="1"/>
          <dgm:chPref val="1"/>
        </dgm:presLayoutVars>
      </dgm:prSet>
      <dgm:spPr/>
    </dgm:pt>
    <dgm:pt modelId="{3231F8CD-101A-47EE-B1F8-77CEDF7610C4}" type="pres">
      <dgm:prSet presAssocID="{68F11381-CBDC-41D7-8BF8-A889B5007B88}" presName="sibTrans" presStyleCnt="0"/>
      <dgm:spPr/>
    </dgm:pt>
    <dgm:pt modelId="{C1588CDD-91F1-4873-8F00-E3D344C342A2}" type="pres">
      <dgm:prSet presAssocID="{39DDFC65-6045-4D40-9CF7-6F665EEA4E19}" presName="compNode" presStyleCnt="0"/>
      <dgm:spPr/>
    </dgm:pt>
    <dgm:pt modelId="{59480568-554F-41CE-BA1E-F7A526F5753B}" type="pres">
      <dgm:prSet presAssocID="{39DDFC65-6045-4D40-9CF7-6F665EEA4E19}"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Judge"/>
        </a:ext>
      </dgm:extLst>
    </dgm:pt>
    <dgm:pt modelId="{1E594129-040A-4D96-AE46-C7471D081B62}" type="pres">
      <dgm:prSet presAssocID="{39DDFC65-6045-4D40-9CF7-6F665EEA4E19}" presName="spaceRect" presStyleCnt="0"/>
      <dgm:spPr/>
    </dgm:pt>
    <dgm:pt modelId="{402824AB-75B7-4A92-A9EA-851DB700DE18}" type="pres">
      <dgm:prSet presAssocID="{39DDFC65-6045-4D40-9CF7-6F665EEA4E19}" presName="textRect" presStyleLbl="revTx" presStyleIdx="2" presStyleCnt="3">
        <dgm:presLayoutVars>
          <dgm:chMax val="1"/>
          <dgm:chPref val="1"/>
        </dgm:presLayoutVars>
      </dgm:prSet>
      <dgm:spPr/>
    </dgm:pt>
  </dgm:ptLst>
  <dgm:cxnLst>
    <dgm:cxn modelId="{E170D060-80F9-6C47-B7DC-A87BED33BC21}" type="presOf" srcId="{39DDFC65-6045-4D40-9CF7-6F665EEA4E19}" destId="{402824AB-75B7-4A92-A9EA-851DB700DE18}" srcOrd="0" destOrd="0" presId="urn:microsoft.com/office/officeart/2018/2/layout/IconLabelList"/>
    <dgm:cxn modelId="{3B909570-3081-4209-87E2-CE9F6BFC36E4}" srcId="{4B7AFC84-A1B5-44C6-A690-F001094EFCC1}" destId="{5EE3BFED-819D-4E4B-960F-9E2899CA4F62}" srcOrd="0" destOrd="0" parTransId="{418D2A65-F2CC-4C29-892A-522E1906AB85}" sibTransId="{2236F25D-4BAD-4EB1-891A-92887D5ABAB2}"/>
    <dgm:cxn modelId="{D1BB1B71-BEDA-6B40-8610-50900F8505C4}" type="presOf" srcId="{F215A8A1-A8C4-4615-83EC-85578D0A94B1}" destId="{11E7B723-51B0-4B7D-A230-D1307567F117}" srcOrd="0" destOrd="0" presId="urn:microsoft.com/office/officeart/2018/2/layout/IconLabelList"/>
    <dgm:cxn modelId="{1F5CC773-E3AD-4B45-95B9-B6A501B24D8E}" srcId="{4B7AFC84-A1B5-44C6-A690-F001094EFCC1}" destId="{F215A8A1-A8C4-4615-83EC-85578D0A94B1}" srcOrd="1" destOrd="0" parTransId="{8C4D278E-2B55-436F-A621-8AD94A16AE3C}" sibTransId="{68F11381-CBDC-41D7-8BF8-A889B5007B88}"/>
    <dgm:cxn modelId="{B9817382-A903-46F8-AF94-0AA03C4216BA}" srcId="{4B7AFC84-A1B5-44C6-A690-F001094EFCC1}" destId="{39DDFC65-6045-4D40-9CF7-6F665EEA4E19}" srcOrd="2" destOrd="0" parTransId="{7638F8DD-57D6-47FF-B650-09F687D3DCE6}" sibTransId="{D807968B-E32F-4C15-A6FF-6898B331881E}"/>
    <dgm:cxn modelId="{00B6E084-7AEF-4A4D-8AAD-516FE570473C}" type="presOf" srcId="{5EE3BFED-819D-4E4B-960F-9E2899CA4F62}" destId="{C8945426-4BA3-4A86-AA66-E02739162D28}" srcOrd="0" destOrd="0" presId="urn:microsoft.com/office/officeart/2018/2/layout/IconLabelList"/>
    <dgm:cxn modelId="{D0CA5E8C-D4FB-934E-9FF5-CEA154D015D3}" type="presOf" srcId="{4B7AFC84-A1B5-44C6-A690-F001094EFCC1}" destId="{6CA76002-355B-41B0-A78B-F5ACFE8CD64D}" srcOrd="0" destOrd="0" presId="urn:microsoft.com/office/officeart/2018/2/layout/IconLabelList"/>
    <dgm:cxn modelId="{7CE5C428-A2CA-AB4F-96CD-9609F8E7CAC4}" type="presParOf" srcId="{6CA76002-355B-41B0-A78B-F5ACFE8CD64D}" destId="{0B09EF0A-AD76-4B53-A452-8CA892EA035F}" srcOrd="0" destOrd="0" presId="urn:microsoft.com/office/officeart/2018/2/layout/IconLabelList"/>
    <dgm:cxn modelId="{EACE0856-72D8-FA49-8F5C-E9EF5F1741DE}" type="presParOf" srcId="{0B09EF0A-AD76-4B53-A452-8CA892EA035F}" destId="{6CD924EE-3C97-4630-98C1-C116F2E03806}" srcOrd="0" destOrd="0" presId="urn:microsoft.com/office/officeart/2018/2/layout/IconLabelList"/>
    <dgm:cxn modelId="{76A5BC5D-D68A-C045-8E01-69605A54AA35}" type="presParOf" srcId="{0B09EF0A-AD76-4B53-A452-8CA892EA035F}" destId="{65A7E9C1-8EBF-4CB3-9825-1F3E6FAFF4D5}" srcOrd="1" destOrd="0" presId="urn:microsoft.com/office/officeart/2018/2/layout/IconLabelList"/>
    <dgm:cxn modelId="{EAD183BB-B4D9-D549-9B25-C96D4A387DDE}" type="presParOf" srcId="{0B09EF0A-AD76-4B53-A452-8CA892EA035F}" destId="{C8945426-4BA3-4A86-AA66-E02739162D28}" srcOrd="2" destOrd="0" presId="urn:microsoft.com/office/officeart/2018/2/layout/IconLabelList"/>
    <dgm:cxn modelId="{F098E826-6EFC-C34D-8BAB-68859B04EF84}" type="presParOf" srcId="{6CA76002-355B-41B0-A78B-F5ACFE8CD64D}" destId="{EB888068-2E0E-4D62-A466-A1ABB747E9F8}" srcOrd="1" destOrd="0" presId="urn:microsoft.com/office/officeart/2018/2/layout/IconLabelList"/>
    <dgm:cxn modelId="{853B8D43-F767-AC48-BAEF-02CB554DF734}" type="presParOf" srcId="{6CA76002-355B-41B0-A78B-F5ACFE8CD64D}" destId="{66D36E48-5C9E-40BC-A6E7-8B5D7C1A204A}" srcOrd="2" destOrd="0" presId="urn:microsoft.com/office/officeart/2018/2/layout/IconLabelList"/>
    <dgm:cxn modelId="{5CB4A8B0-BE60-894D-B61B-93D9FB455CD3}" type="presParOf" srcId="{66D36E48-5C9E-40BC-A6E7-8B5D7C1A204A}" destId="{1495A4B3-1E61-4BEE-81E2-67749CAB18D5}" srcOrd="0" destOrd="0" presId="urn:microsoft.com/office/officeart/2018/2/layout/IconLabelList"/>
    <dgm:cxn modelId="{CC0256D2-5FA4-BB4E-98AC-42CD576159F4}" type="presParOf" srcId="{66D36E48-5C9E-40BC-A6E7-8B5D7C1A204A}" destId="{3A44488E-922E-4208-BDF5-45C61CD93874}" srcOrd="1" destOrd="0" presId="urn:microsoft.com/office/officeart/2018/2/layout/IconLabelList"/>
    <dgm:cxn modelId="{5A83C576-B42C-9E42-8944-0AA7FC4388C0}" type="presParOf" srcId="{66D36E48-5C9E-40BC-A6E7-8B5D7C1A204A}" destId="{11E7B723-51B0-4B7D-A230-D1307567F117}" srcOrd="2" destOrd="0" presId="urn:microsoft.com/office/officeart/2018/2/layout/IconLabelList"/>
    <dgm:cxn modelId="{6949E8FD-7095-C44A-B871-8919314162EC}" type="presParOf" srcId="{6CA76002-355B-41B0-A78B-F5ACFE8CD64D}" destId="{3231F8CD-101A-47EE-B1F8-77CEDF7610C4}" srcOrd="3" destOrd="0" presId="urn:microsoft.com/office/officeart/2018/2/layout/IconLabelList"/>
    <dgm:cxn modelId="{A249554B-977D-4849-9F6D-39CC4FFB9BC7}" type="presParOf" srcId="{6CA76002-355B-41B0-A78B-F5ACFE8CD64D}" destId="{C1588CDD-91F1-4873-8F00-E3D344C342A2}" srcOrd="4" destOrd="0" presId="urn:microsoft.com/office/officeart/2018/2/layout/IconLabelList"/>
    <dgm:cxn modelId="{62BF66DE-4A95-8A40-9797-B9AE789AC7FA}" type="presParOf" srcId="{C1588CDD-91F1-4873-8F00-E3D344C342A2}" destId="{59480568-554F-41CE-BA1E-F7A526F5753B}" srcOrd="0" destOrd="0" presId="urn:microsoft.com/office/officeart/2018/2/layout/IconLabelList"/>
    <dgm:cxn modelId="{0D618A79-D282-E24B-84C0-4F01683ED07E}" type="presParOf" srcId="{C1588CDD-91F1-4873-8F00-E3D344C342A2}" destId="{1E594129-040A-4D96-AE46-C7471D081B62}" srcOrd="1" destOrd="0" presId="urn:microsoft.com/office/officeart/2018/2/layout/IconLabelList"/>
    <dgm:cxn modelId="{E6356376-FFAF-7C47-80FB-D88DCCB690D6}" type="presParOf" srcId="{C1588CDD-91F1-4873-8F00-E3D344C342A2}" destId="{402824AB-75B7-4A92-A9EA-851DB700DE18}"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D924EE-3C97-4630-98C1-C116F2E03806}">
      <dsp:nvSpPr>
        <dsp:cNvPr id="0" name=""/>
        <dsp:cNvSpPr/>
      </dsp:nvSpPr>
      <dsp:spPr>
        <a:xfrm>
          <a:off x="1159875" y="648184"/>
          <a:ext cx="1504968" cy="150496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sp>
    <dsp:sp modelId="{C8945426-4BA3-4A86-AA66-E02739162D28}">
      <dsp:nvSpPr>
        <dsp:cNvPr id="0" name=""/>
        <dsp:cNvSpPr/>
      </dsp:nvSpPr>
      <dsp:spPr>
        <a:xfrm>
          <a:off x="240171" y="2561827"/>
          <a:ext cx="3344374" cy="81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kern="1200"/>
            <a:t>The U.K. proposes to change copyright laws that would allow AI developers to train models on artists’ content without permission or payment to those artists. </a:t>
          </a:r>
        </a:p>
      </dsp:txBody>
      <dsp:txXfrm>
        <a:off x="240171" y="2561827"/>
        <a:ext cx="3344374" cy="810000"/>
      </dsp:txXfrm>
    </dsp:sp>
    <dsp:sp modelId="{1495A4B3-1E61-4BEE-81E2-67749CAB18D5}">
      <dsp:nvSpPr>
        <dsp:cNvPr id="0" name=""/>
        <dsp:cNvSpPr/>
      </dsp:nvSpPr>
      <dsp:spPr>
        <a:xfrm>
          <a:off x="5089515" y="648184"/>
          <a:ext cx="1504968" cy="150496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sp>
    <dsp:sp modelId="{11E7B723-51B0-4B7D-A230-D1307567F117}">
      <dsp:nvSpPr>
        <dsp:cNvPr id="0" name=""/>
        <dsp:cNvSpPr/>
      </dsp:nvSpPr>
      <dsp:spPr>
        <a:xfrm>
          <a:off x="4169812" y="2561827"/>
          <a:ext cx="3344374" cy="81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kern="1200"/>
            <a:t>This means AI companies can take any piece of art or music available on the internet (copyright protected or not) and use it to train their AI models.</a:t>
          </a:r>
        </a:p>
      </dsp:txBody>
      <dsp:txXfrm>
        <a:off x="4169812" y="2561827"/>
        <a:ext cx="3344374" cy="810000"/>
      </dsp:txXfrm>
    </dsp:sp>
    <dsp:sp modelId="{59480568-554F-41CE-BA1E-F7A526F5753B}">
      <dsp:nvSpPr>
        <dsp:cNvPr id="0" name=""/>
        <dsp:cNvSpPr/>
      </dsp:nvSpPr>
      <dsp:spPr>
        <a:xfrm>
          <a:off x="9019156" y="648184"/>
          <a:ext cx="1504968" cy="150496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sp>
    <dsp:sp modelId="{402824AB-75B7-4A92-A9EA-851DB700DE18}">
      <dsp:nvSpPr>
        <dsp:cNvPr id="0" name=""/>
        <dsp:cNvSpPr/>
      </dsp:nvSpPr>
      <dsp:spPr>
        <a:xfrm>
          <a:off x="8099453" y="2561827"/>
          <a:ext cx="3344374" cy="81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kern="1200"/>
            <a:t>This brings debate over what is more important,</a:t>
          </a:r>
        </a:p>
        <a:p>
          <a:pPr marL="0" lvl="0" indent="0" algn="ctr" defTabSz="622300">
            <a:lnSpc>
              <a:spcPct val="100000"/>
            </a:lnSpc>
            <a:spcBef>
              <a:spcPct val="0"/>
            </a:spcBef>
            <a:spcAft>
              <a:spcPct val="35000"/>
            </a:spcAft>
            <a:buNone/>
          </a:pPr>
          <a:r>
            <a:rPr lang="en-US" sz="1400" kern="1200"/>
            <a:t>Innovation or creator protection.</a:t>
          </a:r>
        </a:p>
      </dsp:txBody>
      <dsp:txXfrm>
        <a:off x="8099453" y="2561827"/>
        <a:ext cx="3344374" cy="810000"/>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fld id="{ED291B17-9318-49DB-B28B-6E5994AE9581}" type="datetime1">
              <a:rPr lang="en-US" smtClean="0"/>
              <a:t>2/27/25</a:t>
            </a:fld>
            <a:endParaRPr lang="en-US"/>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p:txBody>
          <a:bodyPr/>
          <a:lstStyle/>
          <a:p>
            <a:endParaRPr lang="en-US"/>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4900175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Title 1"/>
          <p:cNvSpPr>
            <a:spLocks noGrp="1"/>
          </p:cNvSpPr>
          <p:nvPr>
            <p:ph type="title"/>
          </p:nvPr>
        </p:nvSpPr>
        <p:spPr>
          <a:xfrm>
            <a:off x="581192" y="702156"/>
            <a:ext cx="11029616" cy="1013800"/>
          </a:xfrm>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CED4963-E985-44C4-B8C4-FDD613B7C2F8}" type="datetime1">
              <a:rPr lang="en-US" smtClean="0"/>
              <a:t>2/27/25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2835911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204200" y="863600"/>
            <a:ext cx="3124200" cy="4807326"/>
          </a:xfrm>
        </p:spPr>
        <p:txBody>
          <a:bodyPr vert="eaVert" anchor="ctr"/>
          <a:lstStyle>
            <a:lvl1pPr>
              <a:defRPr>
                <a:solidFill>
                  <a:srgbClr val="FFFFFF"/>
                </a:solidFill>
              </a:defRPr>
            </a:lvl1pPr>
          </a:lstStyle>
          <a:p>
            <a:r>
              <a:rPr lang="en-US"/>
              <a:t>Click to edit Master title style</a:t>
            </a:r>
          </a:p>
        </p:txBody>
      </p:sp>
      <p:sp>
        <p:nvSpPr>
          <p:cNvPr id="3" name="Vertical Text Placeholder 2"/>
          <p:cNvSpPr>
            <a:spLocks noGrp="1"/>
          </p:cNvSpPr>
          <p:nvPr>
            <p:ph type="body" orient="vert" idx="1"/>
          </p:nvPr>
        </p:nvSpPr>
        <p:spPr>
          <a:xfrm>
            <a:off x="774923" y="863600"/>
            <a:ext cx="7161625" cy="4807326"/>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Rectangle 7">
            <a:extLst>
              <a:ext uri="{FF2B5EF4-FFF2-40B4-BE49-F238E27FC236}">
                <a16:creationId xmlns:a16="http://schemas.microsoft.com/office/drawing/2014/main"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Date Placeholder 10">
            <a:extLst>
              <a:ext uri="{FF2B5EF4-FFF2-40B4-BE49-F238E27FC236}">
                <a16:creationId xmlns:a16="http://schemas.microsoft.com/office/drawing/2014/main" id="{5C74A470-3BD3-4F33-80E5-67E6E87FCBE7}"/>
              </a:ext>
            </a:extLst>
          </p:cNvPr>
          <p:cNvSpPr>
            <a:spLocks noGrp="1"/>
          </p:cNvSpPr>
          <p:nvPr>
            <p:ph type="dt" sz="half" idx="10"/>
          </p:nvPr>
        </p:nvSpPr>
        <p:spPr/>
        <p:txBody>
          <a:bodyPr/>
          <a:lstStyle/>
          <a:p>
            <a:fld id="{ED291B17-9318-49DB-B28B-6E5994AE9581}" type="datetime1">
              <a:rPr lang="en-US" smtClean="0"/>
              <a:t>2/27/25</a:t>
            </a:fld>
            <a:endParaRPr lang="en-US"/>
          </a:p>
        </p:txBody>
      </p:sp>
      <p:sp>
        <p:nvSpPr>
          <p:cNvPr id="12" name="Footer Placeholder 11">
            <a:extLst>
              <a:ext uri="{FF2B5EF4-FFF2-40B4-BE49-F238E27FC236}">
                <a16:creationId xmlns:a16="http://schemas.microsoft.com/office/drawing/2014/main" id="{9A3A30BA-DB50-4D7D-BCDE-17D20FB354DF}"/>
              </a:ext>
            </a:extLst>
          </p:cNvPr>
          <p:cNvSpPr>
            <a:spLocks noGrp="1"/>
          </p:cNvSpPr>
          <p:nvPr>
            <p:ph type="ftr" sz="quarter" idx="11"/>
          </p:nvPr>
        </p:nvSpPr>
        <p:spPr/>
        <p:txBody>
          <a:bodyPr/>
          <a:lstStyle/>
          <a:p>
            <a:endParaRPr lang="en-US"/>
          </a:p>
        </p:txBody>
      </p:sp>
      <p:sp>
        <p:nvSpPr>
          <p:cNvPr id="13" name="Slide Number Placeholder 12">
            <a:extLst>
              <a:ext uri="{FF2B5EF4-FFF2-40B4-BE49-F238E27FC236}">
                <a16:creationId xmlns:a16="http://schemas.microsoft.com/office/drawing/2014/main" id="{76FF9E58-C0B2-436B-A21C-DB45A00D6515}"/>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3888496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1188720"/>
          </a:xfrm>
        </p:spPr>
        <p:txBody>
          <a:bodyPr/>
          <a:lstStyle/>
          <a:p>
            <a:r>
              <a:rPr lang="en-US"/>
              <a:t>Click to edit Master title style</a:t>
            </a:r>
          </a:p>
        </p:txBody>
      </p:sp>
      <p:sp>
        <p:nvSpPr>
          <p:cNvPr id="3" name="Content Placeholder 2"/>
          <p:cNvSpPr>
            <a:spLocks noGrp="1"/>
          </p:cNvSpPr>
          <p:nvPr>
            <p:ph idx="1"/>
          </p:nvPr>
        </p:nvSpPr>
        <p:spPr>
          <a:xfrm>
            <a:off x="581192" y="2340864"/>
            <a:ext cx="11029615" cy="36344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fld id="{78DD82B9-B8EE-4375-B6FF-88FA6ABB15D9}" type="datetime1">
              <a:rPr lang="en-US" smtClean="0"/>
              <a:t>2/27/25</a:t>
            </a:fld>
            <a:endParaRPr lang="en-US"/>
          </a:p>
        </p:txBody>
      </p:sp>
      <p:sp>
        <p:nvSpPr>
          <p:cNvPr id="9" name="Footer Placeholder 8">
            <a:extLst>
              <a:ext uri="{FF2B5EF4-FFF2-40B4-BE49-F238E27FC236}">
                <a16:creationId xmlns:a16="http://schemas.microsoft.com/office/drawing/2014/main" id="{1356D3B5-6063-4A89-B88F-9D3043916FF8}"/>
              </a:ext>
            </a:extLst>
          </p:cNvPr>
          <p:cNvSpPr>
            <a:spLocks noGrp="1"/>
          </p:cNvSpPr>
          <p:nvPr>
            <p:ph type="ftr" sz="quarter" idx="11"/>
          </p:nvPr>
        </p:nvSpPr>
        <p:spPr/>
        <p:txBody>
          <a:bodyPr/>
          <a:lstStyle/>
          <a:p>
            <a:endParaRPr lang="en-US"/>
          </a:p>
        </p:txBody>
      </p:sp>
      <p:sp>
        <p:nvSpPr>
          <p:cNvPr id="10" name="Slide Number Placeholder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8524434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B2497495-0637-405E-AE64-5CC7506D51F5}" type="datetime1">
              <a:rPr lang="en-US" smtClean="0"/>
              <a:t>2/27/25</a:t>
            </a:fld>
            <a:endParaRPr lang="en-US"/>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p:txBody>
          <a:bodyPr/>
          <a:lstStyle/>
          <a:p>
            <a:endParaRPr lang="en-US"/>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666809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988332"/>
          </a:xfrm>
        </p:spPr>
        <p:txBody>
          <a:bodyPr/>
          <a:lstStyle/>
          <a:p>
            <a:r>
              <a:rPr lang="en-US"/>
              <a:t>Click to edit Master title style</a:t>
            </a:r>
          </a:p>
        </p:txBody>
      </p:sp>
      <p:sp>
        <p:nvSpPr>
          <p:cNvPr id="3" name="Content Placeholder 2"/>
          <p:cNvSpPr>
            <a:spLocks noGrp="1"/>
          </p:cNvSpPr>
          <p:nvPr>
            <p:ph sz="half" idx="1"/>
          </p:nvPr>
        </p:nvSpPr>
        <p:spPr>
          <a:xfrm>
            <a:off x="581193" y="2228003"/>
            <a:ext cx="5194767"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416039" y="2228003"/>
            <a:ext cx="5194769"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BFFD690-9426-415D-8B65-26881E07B2D4}" type="datetime1">
              <a:rPr lang="en-US" smtClean="0"/>
              <a:t>2/27/25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24833232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4C4989A-474C-40DE-95B9-011C28B71673}" type="datetime1">
              <a:rPr lang="en-US" smtClean="0"/>
              <a:t>2/27/25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7480465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988332"/>
          </a:xfrm>
        </p:spPr>
        <p:txBody>
          <a:bodyPr/>
          <a:lstStyle/>
          <a:p>
            <a:r>
              <a:rPr lang="en-US"/>
              <a:t>Click to edit Master title style</a:t>
            </a:r>
          </a:p>
        </p:txBody>
      </p:sp>
      <p:sp>
        <p:nvSpPr>
          <p:cNvPr id="3" name="Date Placeholder 2"/>
          <p:cNvSpPr>
            <a:spLocks noGrp="1"/>
          </p:cNvSpPr>
          <p:nvPr>
            <p:ph type="dt" sz="half" idx="10"/>
          </p:nvPr>
        </p:nvSpPr>
        <p:spPr/>
        <p:txBody>
          <a:bodyPr/>
          <a:lstStyle/>
          <a:p>
            <a:fld id="{5DB4ED54-5B5E-4A04-93D3-5772E3CE3818}" type="datetime1">
              <a:rPr lang="en-US" smtClean="0"/>
              <a:t>2/27/25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129363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2/27/25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1294949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D82884F1-FFEA-405F-9602-3DCA865EDA4E}" type="datetime1">
              <a:rPr lang="en-US" smtClean="0"/>
              <a:t>2/27/25</a:t>
            </a:fld>
            <a:endParaRPr lang="en-US"/>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a:lstStyle/>
          <a:p>
            <a:endParaRPr lang="en-US"/>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a:p>
        </p:txBody>
      </p:sp>
    </p:spTree>
    <p:extLst>
      <p:ext uri="{BB962C8B-B14F-4D97-AF65-F5344CB8AC3E}">
        <p14:creationId xmlns:p14="http://schemas.microsoft.com/office/powerpoint/2010/main" val="12617666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2/27/25</a:t>
            </a:fld>
            <a:endParaRPr lang="en-US"/>
          </a:p>
        </p:txBody>
      </p:sp>
      <p:sp>
        <p:nvSpPr>
          <p:cNvPr id="6" name="Footer Placeholder 5"/>
          <p:cNvSpPr>
            <a:spLocks noGrp="1"/>
          </p:cNvSpPr>
          <p:nvPr>
            <p:ph type="ftr" sz="quarter" idx="11"/>
          </p:nvPr>
        </p:nvSpPr>
        <p:spPr/>
        <p:txBody>
          <a:bodyPr/>
          <a:lstStyle/>
          <a:p>
            <a:pPr algn="l"/>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5732895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ED291B17-9318-49DB-B28B-6E5994AE9581}" type="datetime1">
              <a:rPr lang="en-US" smtClean="0"/>
              <a:t>2/27/25</a:t>
            </a:fld>
            <a:endParaRPr lang="en-US"/>
          </a:p>
        </p:txBody>
      </p:sp>
      <p:sp>
        <p:nvSpPr>
          <p:cNvPr id="5" name="Footer Placeholder 4"/>
          <p:cNvSpPr>
            <a:spLocks noGrp="1"/>
          </p:cNvSpPr>
          <p:nvPr>
            <p:ph type="ftr" sz="quarter" idx="3"/>
          </p:nvPr>
        </p:nvSpPr>
        <p:spPr>
          <a:xfrm>
            <a:off x="581192" y="6423914"/>
            <a:ext cx="6917210" cy="365125"/>
          </a:xfrm>
          <a:prstGeom prst="rect">
            <a:avLst/>
          </a:prstGeom>
        </p:spPr>
        <p:txBody>
          <a:bodyPr vert="horz" lIns="91440" tIns="45720" rIns="91440" bIns="45720" rtlCol="0" anchor="ctr"/>
          <a:lstStyle>
            <a:lvl1pPr algn="l">
              <a:defRPr sz="900" cap="all">
                <a:solidFill>
                  <a:schemeClr val="tx1">
                    <a:lumMod val="75000"/>
                    <a:lumOff val="25000"/>
                  </a:schemeClr>
                </a:solidFill>
              </a:defRPr>
            </a:lvl1pPr>
          </a:lstStyle>
          <a:p>
            <a:endParaRPr lang="en-US"/>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t>‹#›</a:t>
            </a:fld>
            <a:endParaRPr lang="en-US"/>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000897896"/>
      </p:ext>
    </p:extLst>
  </p:cSld>
  <p:clrMap bg1="lt1" tx1="dk1" bg2="lt2" tx2="dk2" accent1="accent1" accent2="accent2" accent3="accent3" accent4="accent4" accent5="accent5" accent6="accent6" hlink="hlink" folHlink="folHlink"/>
  <p:sldLayoutIdLst>
    <p:sldLayoutId id="2147483756" r:id="rId1"/>
    <p:sldLayoutId id="2147483757" r:id="rId2"/>
    <p:sldLayoutId id="2147483758" r:id="rId3"/>
    <p:sldLayoutId id="2147483759" r:id="rId4"/>
    <p:sldLayoutId id="2147483711" r:id="rId5"/>
    <p:sldLayoutId id="2147483760" r:id="rId6"/>
    <p:sldLayoutId id="2147483762" r:id="rId7"/>
    <p:sldLayoutId id="2147483706" r:id="rId8"/>
    <p:sldLayoutId id="2147483709" r:id="rId9"/>
    <p:sldLayoutId id="2147483707" r:id="rId10"/>
    <p:sldLayoutId id="2147483708" r:id="rId11"/>
  </p:sldLayoutIdLst>
  <p:hf sldNum="0" hdr="0" ftr="0" dt="0"/>
  <p:txStyles>
    <p:title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www.engadget.com/apps/a-new-adobe-photoshop-app-is-coming-to-iphones-140003461.html" TargetMode="External"/><Relationship Id="rId7" Type="http://schemas.openxmlformats.org/officeDocument/2006/relationships/hyperlink" Target="https://techcrunch.com/2025/02/24/1000-artists-release-silent-album-to-protest-uk-copyright-sell-out-to-ai/#:~:text=The%20U.K.%20government%20is%20pushing,creators%20proactively%20%E2%80%9Copt%20out.%E2%80%9D" TargetMode="External"/><Relationship Id="rId2" Type="http://schemas.openxmlformats.org/officeDocument/2006/relationships/image" Target="../media/image15.jpeg"/><Relationship Id="rId1" Type="http://schemas.openxmlformats.org/officeDocument/2006/relationships/slideLayout" Target="../slideLayouts/slideLayout1.xml"/><Relationship Id="rId6" Type="http://schemas.openxmlformats.org/officeDocument/2006/relationships/hyperlink" Target="https://www.reuters.com/technology/microsoft-creates-chip-it-says-shows-quantum-computers-are-years-not-decades-2025-02-19/" TargetMode="External"/><Relationship Id="rId5" Type="http://schemas.openxmlformats.org/officeDocument/2006/relationships/hyperlink" Target="https://news.microsoft.com/source/features/innovation/microsofts-majorana-1-chip-carves-new-path-for-quantum-computing/" TargetMode="External"/><Relationship Id="rId4" Type="http://schemas.openxmlformats.org/officeDocument/2006/relationships/hyperlink" Target="https://www.adobe.com/products/photoshop/app.html"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D6D7A0BC-0046-4CAA-8E7F-DCAFE511EA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C21E816-31F5-48BB-BD02-D15F2F18B48A}"/>
              </a:ext>
            </a:extLst>
          </p:cNvPr>
          <p:cNvSpPr>
            <a:spLocks noGrp="1"/>
          </p:cNvSpPr>
          <p:nvPr>
            <p:ph type="ctrTitle"/>
          </p:nvPr>
        </p:nvSpPr>
        <p:spPr>
          <a:xfrm>
            <a:off x="581191" y="1020431"/>
            <a:ext cx="10993549" cy="1475013"/>
          </a:xfrm>
        </p:spPr>
        <p:txBody>
          <a:bodyPr>
            <a:normAutofit/>
          </a:bodyPr>
          <a:lstStyle/>
          <a:p>
            <a:r>
              <a:rPr lang="en-US"/>
              <a:t>IT News in the world today</a:t>
            </a:r>
          </a:p>
        </p:txBody>
      </p:sp>
      <p:sp>
        <p:nvSpPr>
          <p:cNvPr id="3" name="Subtitle 2">
            <a:extLst>
              <a:ext uri="{FF2B5EF4-FFF2-40B4-BE49-F238E27FC236}">
                <a16:creationId xmlns:a16="http://schemas.microsoft.com/office/drawing/2014/main" id="{835D6E6B-3353-491C-A3C6-F278D6CED8B3}"/>
              </a:ext>
            </a:extLst>
          </p:cNvPr>
          <p:cNvSpPr>
            <a:spLocks noGrp="1"/>
          </p:cNvSpPr>
          <p:nvPr>
            <p:ph type="subTitle" idx="1"/>
          </p:nvPr>
        </p:nvSpPr>
        <p:spPr>
          <a:xfrm>
            <a:off x="581194" y="2495445"/>
            <a:ext cx="10993546" cy="468233"/>
          </a:xfrm>
        </p:spPr>
        <p:txBody>
          <a:bodyPr>
            <a:normAutofit/>
          </a:bodyPr>
          <a:lstStyle/>
          <a:p>
            <a:r>
              <a:rPr lang="en-US"/>
              <a:t>Presentation by: Group 6</a:t>
            </a:r>
          </a:p>
        </p:txBody>
      </p:sp>
      <p:sp>
        <p:nvSpPr>
          <p:cNvPr id="20" name="Rectangle 19">
            <a:extLst>
              <a:ext uri="{FF2B5EF4-FFF2-40B4-BE49-F238E27FC236}">
                <a16:creationId xmlns:a16="http://schemas.microsoft.com/office/drawing/2014/main" id="{E7C6334F-6411-41EC-AD7D-179EDD8B5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22" name="Rectangle 21">
            <a:extLst>
              <a:ext uri="{FF2B5EF4-FFF2-40B4-BE49-F238E27FC236}">
                <a16:creationId xmlns:a16="http://schemas.microsoft.com/office/drawing/2014/main" id="{E6B02CEE-3AF8-4349-9B3E-8970E6DF62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24" name="Rectangle 23">
            <a:extLst>
              <a:ext uri="{FF2B5EF4-FFF2-40B4-BE49-F238E27FC236}">
                <a16:creationId xmlns:a16="http://schemas.microsoft.com/office/drawing/2014/main" id="{AAA01CF0-3FB5-44EB-B7DE-F2E86374C2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pic>
        <p:nvPicPr>
          <p:cNvPr id="6" name="Picture 5" descr="abstract image">
            <a:extLst>
              <a:ext uri="{FF2B5EF4-FFF2-40B4-BE49-F238E27FC236}">
                <a16:creationId xmlns:a16="http://schemas.microsoft.com/office/drawing/2014/main" id="{F1A8C364-94D4-4630-BAD0-78722F347055}"/>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448733" y="3081867"/>
            <a:ext cx="11260667" cy="3310466"/>
          </a:xfrm>
          <a:prstGeom prst="rect">
            <a:avLst/>
          </a:prstGeom>
        </p:spPr>
      </p:pic>
    </p:spTree>
    <p:extLst>
      <p:ext uri="{BB962C8B-B14F-4D97-AF65-F5344CB8AC3E}">
        <p14:creationId xmlns:p14="http://schemas.microsoft.com/office/powerpoint/2010/main" val="24758055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FABBCE0-E08C-4BBE-9FD2-E2B253D4D5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2" name="Title 1">
            <a:extLst>
              <a:ext uri="{FF2B5EF4-FFF2-40B4-BE49-F238E27FC236}">
                <a16:creationId xmlns:a16="http://schemas.microsoft.com/office/drawing/2014/main" id="{A83F1C82-B736-87CB-A330-BBC833E71E2D}"/>
              </a:ext>
            </a:extLst>
          </p:cNvPr>
          <p:cNvSpPr>
            <a:spLocks noGrp="1"/>
          </p:cNvSpPr>
          <p:nvPr>
            <p:ph type="title"/>
          </p:nvPr>
        </p:nvSpPr>
        <p:spPr>
          <a:xfrm>
            <a:off x="581192" y="986976"/>
            <a:ext cx="11029616" cy="657162"/>
          </a:xfrm>
        </p:spPr>
        <p:txBody>
          <a:bodyPr>
            <a:normAutofit/>
          </a:bodyPr>
          <a:lstStyle/>
          <a:p>
            <a:r>
              <a:rPr lang="en-US">
                <a:solidFill>
                  <a:schemeClr val="tx1">
                    <a:lumMod val="85000"/>
                    <a:lumOff val="15000"/>
                  </a:schemeClr>
                </a:solidFill>
              </a:rPr>
              <a:t>What the UK proposed</a:t>
            </a:r>
          </a:p>
        </p:txBody>
      </p:sp>
      <p:sp>
        <p:nvSpPr>
          <p:cNvPr id="11" name="Rectangle 10">
            <a:extLst>
              <a:ext uri="{FF2B5EF4-FFF2-40B4-BE49-F238E27FC236}">
                <a16:creationId xmlns:a16="http://schemas.microsoft.com/office/drawing/2014/main" id="{FF426BAC-43D6-468E-B6FF-167034D5CE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60727A"/>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3" name="Rectangle 12">
            <a:extLst>
              <a:ext uri="{FF2B5EF4-FFF2-40B4-BE49-F238E27FC236}">
                <a16:creationId xmlns:a16="http://schemas.microsoft.com/office/drawing/2014/main" id="{FB02D80E-5995-4C54-8387-5893C2C894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5" name="Rectangle 14">
            <a:extLst>
              <a:ext uri="{FF2B5EF4-FFF2-40B4-BE49-F238E27FC236}">
                <a16:creationId xmlns:a16="http://schemas.microsoft.com/office/drawing/2014/main" id="{896083C8-1401-4950-AF56-E2FAFE42D6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aphicFrame>
        <p:nvGraphicFramePr>
          <p:cNvPr id="5" name="Content Placeholder 2">
            <a:extLst>
              <a:ext uri="{FF2B5EF4-FFF2-40B4-BE49-F238E27FC236}">
                <a16:creationId xmlns:a16="http://schemas.microsoft.com/office/drawing/2014/main" id="{4DA93BD9-BD11-D252-CA0D-DF0651A31B1B}"/>
              </a:ext>
            </a:extLst>
          </p:cNvPr>
          <p:cNvGraphicFramePr>
            <a:graphicFrameLocks noGrp="1"/>
          </p:cNvGraphicFramePr>
          <p:nvPr>
            <p:ph idx="1"/>
            <p:extLst>
              <p:ext uri="{D42A27DB-BD31-4B8C-83A1-F6EECF244321}">
                <p14:modId xmlns:p14="http://schemas.microsoft.com/office/powerpoint/2010/main" val="3318642861"/>
              </p:ext>
            </p:extLst>
          </p:nvPr>
        </p:nvGraphicFramePr>
        <p:xfrm>
          <a:off x="261257" y="2135833"/>
          <a:ext cx="11684000" cy="40200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5916740"/>
      </p:ext>
    </p:extLst>
  </p:cSld>
  <p:clrMapOvr>
    <a:overrideClrMapping bg1="dk1" tx1="lt1" bg2="dk2" tx2="lt2" accent1="accent1" accent2="accent2" accent3="accent3" accent4="accent4" accent5="accent5" accent6="accent6" hlink="hlink" folHlink="folHlink"/>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F875149D-F692-45DA-8324-D5E0193D5F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0B19935-C760-4698-9DD1-973C8A428D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6" name="Rectangle 15">
            <a:extLst>
              <a:ext uri="{FF2B5EF4-FFF2-40B4-BE49-F238E27FC236}">
                <a16:creationId xmlns:a16="http://schemas.microsoft.com/office/drawing/2014/main" id="{08990612-E008-4F02-AEBB-B140BE7535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8" name="Rectangle 17">
            <a:extLst>
              <a:ext uri="{FF2B5EF4-FFF2-40B4-BE49-F238E27FC236}">
                <a16:creationId xmlns:a16="http://schemas.microsoft.com/office/drawing/2014/main" id="{A310A41F-3A14-4150-B6CF-0A577DDDEA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0" name="Rectangle 19">
            <a:extLst>
              <a:ext uri="{FF2B5EF4-FFF2-40B4-BE49-F238E27FC236}">
                <a16:creationId xmlns:a16="http://schemas.microsoft.com/office/drawing/2014/main" id="{7B89EEFD-93BC-4ACF-962C-E6279E72B0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1436" y="4149587"/>
            <a:ext cx="3703320" cy="224097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3B235BA0-0EFF-2AD4-FD2B-238356D0D47D}"/>
              </a:ext>
            </a:extLst>
          </p:cNvPr>
          <p:cNvSpPr>
            <a:spLocks noGrp="1"/>
          </p:cNvSpPr>
          <p:nvPr>
            <p:ph type="title"/>
          </p:nvPr>
        </p:nvSpPr>
        <p:spPr>
          <a:xfrm>
            <a:off x="803189" y="4482548"/>
            <a:ext cx="3089189" cy="1461052"/>
          </a:xfrm>
        </p:spPr>
        <p:txBody>
          <a:bodyPr anchor="ctr">
            <a:normAutofit/>
          </a:bodyPr>
          <a:lstStyle/>
          <a:p>
            <a:r>
              <a:rPr lang="en-US">
                <a:solidFill>
                  <a:srgbClr val="FFFFFF"/>
                </a:solidFill>
              </a:rPr>
              <a:t>What artists are doing in protest</a:t>
            </a:r>
          </a:p>
        </p:txBody>
      </p:sp>
      <p:sp>
        <p:nvSpPr>
          <p:cNvPr id="9" name="Content Placeholder 8">
            <a:extLst>
              <a:ext uri="{FF2B5EF4-FFF2-40B4-BE49-F238E27FC236}">
                <a16:creationId xmlns:a16="http://schemas.microsoft.com/office/drawing/2014/main" id="{4719AB44-338C-1098-1AA8-02ADCB70EA2E}"/>
              </a:ext>
            </a:extLst>
          </p:cNvPr>
          <p:cNvSpPr>
            <a:spLocks noGrp="1"/>
          </p:cNvSpPr>
          <p:nvPr>
            <p:ph idx="1"/>
          </p:nvPr>
        </p:nvSpPr>
        <p:spPr>
          <a:xfrm>
            <a:off x="4561870" y="4149587"/>
            <a:ext cx="7183597" cy="2256390"/>
          </a:xfrm>
        </p:spPr>
        <p:txBody>
          <a:bodyPr anchor="ctr">
            <a:normAutofit/>
          </a:bodyPr>
          <a:lstStyle/>
          <a:p>
            <a:pPr marL="0" indent="0">
              <a:buNone/>
            </a:pPr>
            <a:r>
              <a:rPr lang="en-US">
                <a:solidFill>
                  <a:schemeClr val="bg1">
                    <a:lumMod val="85000"/>
                  </a:schemeClr>
                </a:solidFill>
              </a:rPr>
              <a:t>1,000 UK Artists have released a 12-track album consisting of not music, but the sound of their empty studio spaces. This is to show that artists will stop releasing music if what they release is considered free use to AI companies. Its also showing that if AI is used to produce the music or art we consume, artists will slowly become obsolete.</a:t>
            </a:r>
          </a:p>
        </p:txBody>
      </p:sp>
      <p:pic>
        <p:nvPicPr>
          <p:cNvPr id="10" name="Picture 9" descr="A black and white text&#10;&#10;AI-generated content may be incorrect.">
            <a:extLst>
              <a:ext uri="{FF2B5EF4-FFF2-40B4-BE49-F238E27FC236}">
                <a16:creationId xmlns:a16="http://schemas.microsoft.com/office/drawing/2014/main" id="{63615460-3AE3-FA38-3A8E-95B53DE271CD}"/>
              </a:ext>
            </a:extLst>
          </p:cNvPr>
          <p:cNvPicPr>
            <a:picLocks noChangeAspect="1"/>
          </p:cNvPicPr>
          <p:nvPr/>
        </p:nvPicPr>
        <p:blipFill>
          <a:blip r:embed="rId2"/>
          <a:stretch>
            <a:fillRect/>
          </a:stretch>
        </p:blipFill>
        <p:spPr>
          <a:xfrm>
            <a:off x="446533" y="1238069"/>
            <a:ext cx="11298933" cy="2531291"/>
          </a:xfrm>
          <a:prstGeom prst="rect">
            <a:avLst/>
          </a:prstGeom>
        </p:spPr>
      </p:pic>
    </p:spTree>
    <p:extLst>
      <p:ext uri="{BB962C8B-B14F-4D97-AF65-F5344CB8AC3E}">
        <p14:creationId xmlns:p14="http://schemas.microsoft.com/office/powerpoint/2010/main" val="271691785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4" name="Picture 23" descr="Close up image of hands applauding">
            <a:extLst>
              <a:ext uri="{FF2B5EF4-FFF2-40B4-BE49-F238E27FC236}">
                <a16:creationId xmlns:a16="http://schemas.microsoft.com/office/drawing/2014/main" id="{3FE3F282-CE44-84BE-7E10-33E018535CBF}"/>
              </a:ext>
            </a:extLst>
          </p:cNvPr>
          <p:cNvPicPr>
            <a:picLocks noChangeAspect="1"/>
          </p:cNvPicPr>
          <p:nvPr/>
        </p:nvPicPr>
        <p:blipFill>
          <a:blip r:embed="rId2"/>
          <a:srcRect t="597" b="15134"/>
          <a:stretch/>
        </p:blipFill>
        <p:spPr>
          <a:xfrm>
            <a:off x="-1526" y="10"/>
            <a:ext cx="12191999" cy="6857990"/>
          </a:xfrm>
          <a:prstGeom prst="rect">
            <a:avLst/>
          </a:prstGeom>
        </p:spPr>
      </p:pic>
      <p:sp>
        <p:nvSpPr>
          <p:cNvPr id="28" name="Rectangle 27">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chemeClr val="tx2">
                  <a:alpha val="0"/>
                </a:schemeClr>
              </a:gs>
              <a:gs pos="50000">
                <a:schemeClr val="tx2">
                  <a:alpha val="35000"/>
                </a:schemeClr>
              </a:gs>
              <a:gs pos="100000">
                <a:schemeClr val="tx2">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44DAE6B-21C2-AAA7-BCE9-853237E43F5C}"/>
              </a:ext>
            </a:extLst>
          </p:cNvPr>
          <p:cNvSpPr>
            <a:spLocks noGrp="1"/>
          </p:cNvSpPr>
          <p:nvPr>
            <p:ph type="ctrTitle"/>
          </p:nvPr>
        </p:nvSpPr>
        <p:spPr>
          <a:xfrm>
            <a:off x="643466" y="643467"/>
            <a:ext cx="10905059" cy="3330353"/>
          </a:xfrm>
          <a:effectLst>
            <a:outerShdw blurRad="50800" dist="38100" dir="2700000" algn="tl" rotWithShape="0">
              <a:prstClr val="black">
                <a:alpha val="40000"/>
              </a:prstClr>
            </a:outerShdw>
          </a:effectLst>
        </p:spPr>
        <p:txBody>
          <a:bodyPr>
            <a:normAutofit/>
          </a:bodyPr>
          <a:lstStyle/>
          <a:p>
            <a:pPr algn="ctr"/>
            <a:r>
              <a:rPr lang="en-US" dirty="0">
                <a:solidFill>
                  <a:schemeClr val="bg1"/>
                </a:solidFill>
              </a:rPr>
              <a:t>Thank you for listening to our presentation</a:t>
            </a:r>
          </a:p>
        </p:txBody>
      </p:sp>
      <p:sp>
        <p:nvSpPr>
          <p:cNvPr id="3" name="Subtitle 2">
            <a:extLst>
              <a:ext uri="{FF2B5EF4-FFF2-40B4-BE49-F238E27FC236}">
                <a16:creationId xmlns:a16="http://schemas.microsoft.com/office/drawing/2014/main" id="{6B60CF08-32C3-42B4-3895-5713CD1B2BD8}"/>
              </a:ext>
            </a:extLst>
          </p:cNvPr>
          <p:cNvSpPr>
            <a:spLocks noGrp="1"/>
          </p:cNvSpPr>
          <p:nvPr>
            <p:ph type="subTitle" idx="1"/>
          </p:nvPr>
        </p:nvSpPr>
        <p:spPr>
          <a:xfrm>
            <a:off x="643466" y="4133134"/>
            <a:ext cx="10902016" cy="2626011"/>
          </a:xfrm>
          <a:effectLst>
            <a:outerShdw blurRad="50800" dist="38100" dir="2700000" algn="tl" rotWithShape="0">
              <a:prstClr val="black">
                <a:alpha val="40000"/>
              </a:prstClr>
            </a:outerShdw>
          </a:effectLst>
        </p:spPr>
        <p:txBody>
          <a:bodyPr>
            <a:normAutofit lnSpcReduction="10000"/>
          </a:bodyPr>
          <a:lstStyle/>
          <a:p>
            <a:pPr algn="ctr"/>
            <a:r>
              <a:rPr lang="en-US" sz="1800" dirty="0">
                <a:solidFill>
                  <a:schemeClr val="bg1"/>
                </a:solidFill>
              </a:rPr>
              <a:t>Sources:</a:t>
            </a:r>
          </a:p>
          <a:p>
            <a:pPr algn="ctr"/>
            <a:r>
              <a:rPr lang="en-US" sz="1800" dirty="0">
                <a:solidFill>
                  <a:schemeClr val="bg1"/>
                </a:solidFill>
                <a:hlinkClick r:id="rId3">
                  <a:extLst>
                    <a:ext uri="{A12FA001-AC4F-418D-AE19-62706E023703}">
                      <ahyp:hlinkClr xmlns:ahyp="http://schemas.microsoft.com/office/drawing/2018/hyperlinkcolor" val="tx"/>
                    </a:ext>
                  </a:extLst>
                </a:hlinkClick>
              </a:rPr>
              <a:t>Engadget.com</a:t>
            </a:r>
            <a:endParaRPr lang="en-US" sz="1800" dirty="0">
              <a:solidFill>
                <a:schemeClr val="bg1"/>
              </a:solidFill>
            </a:endParaRPr>
          </a:p>
          <a:p>
            <a:pPr algn="ctr"/>
            <a:r>
              <a:rPr lang="en-US" sz="1800" dirty="0" err="1">
                <a:solidFill>
                  <a:schemeClr val="bg1"/>
                </a:solidFill>
                <a:hlinkClick r:id="rId4">
                  <a:extLst>
                    <a:ext uri="{A12FA001-AC4F-418D-AE19-62706E023703}">
                      <ahyp:hlinkClr xmlns:ahyp="http://schemas.microsoft.com/office/drawing/2018/hyperlinkcolor" val="tx"/>
                    </a:ext>
                  </a:extLst>
                </a:hlinkClick>
              </a:rPr>
              <a:t>Adobe.com</a:t>
            </a:r>
            <a:endParaRPr lang="en-US" sz="1800" dirty="0">
              <a:solidFill>
                <a:schemeClr val="bg1"/>
              </a:solidFill>
            </a:endParaRPr>
          </a:p>
          <a:p>
            <a:pPr algn="ctr"/>
            <a:r>
              <a:rPr lang="en-US" sz="1800" dirty="0" err="1">
                <a:solidFill>
                  <a:schemeClr val="bg1"/>
                </a:solidFill>
                <a:hlinkClick r:id="rId5">
                  <a:extLst>
                    <a:ext uri="{A12FA001-AC4F-418D-AE19-62706E023703}">
                      <ahyp:hlinkClr xmlns:ahyp="http://schemas.microsoft.com/office/drawing/2018/hyperlinkcolor" val="tx"/>
                    </a:ext>
                  </a:extLst>
                </a:hlinkClick>
              </a:rPr>
              <a:t>News.Microsoft.com</a:t>
            </a:r>
            <a:endParaRPr lang="en-US" sz="1800" dirty="0">
              <a:solidFill>
                <a:schemeClr val="bg1"/>
              </a:solidFill>
            </a:endParaRPr>
          </a:p>
          <a:p>
            <a:pPr algn="ctr"/>
            <a:r>
              <a:rPr lang="en-US" sz="1800" dirty="0">
                <a:solidFill>
                  <a:schemeClr val="bg1"/>
                </a:solidFill>
                <a:hlinkClick r:id="rId6">
                  <a:extLst>
                    <a:ext uri="{A12FA001-AC4F-418D-AE19-62706E023703}">
                      <ahyp:hlinkClr xmlns:ahyp="http://schemas.microsoft.com/office/drawing/2018/hyperlinkcolor" val="tx"/>
                    </a:ext>
                  </a:extLst>
                </a:hlinkClick>
              </a:rPr>
              <a:t>REUTERS.COM</a:t>
            </a:r>
            <a:endParaRPr lang="en-US" sz="1800" dirty="0">
              <a:solidFill>
                <a:schemeClr val="bg1"/>
              </a:solidFill>
            </a:endParaRPr>
          </a:p>
          <a:p>
            <a:pPr algn="ctr"/>
            <a:r>
              <a:rPr lang="en-US" sz="1800" dirty="0" err="1">
                <a:solidFill>
                  <a:schemeClr val="bg1"/>
                </a:solidFill>
                <a:hlinkClick r:id="rId7">
                  <a:extLst>
                    <a:ext uri="{A12FA001-AC4F-418D-AE19-62706E023703}">
                      <ahyp:hlinkClr xmlns:ahyp="http://schemas.microsoft.com/office/drawing/2018/hyperlinkcolor" val="tx"/>
                    </a:ext>
                  </a:extLst>
                </a:hlinkClick>
              </a:rPr>
              <a:t>Techcrunch.com</a:t>
            </a:r>
            <a:endParaRPr lang="en-US" sz="1800" dirty="0">
              <a:solidFill>
                <a:schemeClr val="bg1"/>
              </a:solidFill>
            </a:endParaRPr>
          </a:p>
          <a:p>
            <a:pPr algn="ctr"/>
            <a:endParaRPr lang="en-US" sz="1800" dirty="0">
              <a:solidFill>
                <a:schemeClr val="bg1"/>
              </a:solidFill>
            </a:endParaRPr>
          </a:p>
        </p:txBody>
      </p:sp>
      <p:cxnSp>
        <p:nvCxnSpPr>
          <p:cNvPr id="30" name="Straight Connector 29">
            <a:extLst>
              <a:ext uri="{FF2B5EF4-FFF2-40B4-BE49-F238E27FC236}">
                <a16:creationId xmlns:a16="http://schemas.microsoft.com/office/drawing/2014/main" id="{34E5597F-CE67-4085-9548-E6A8036DA3B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393881" y="4035362"/>
            <a:ext cx="5404237" cy="0"/>
          </a:xfrm>
          <a:prstGeom prst="line">
            <a:avLst/>
          </a:prstGeom>
          <a:ln>
            <a:solidFill>
              <a:schemeClr val="bg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9766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6" name="Rectangle 65">
            <a:extLst>
              <a:ext uri="{FF2B5EF4-FFF2-40B4-BE49-F238E27FC236}">
                <a16:creationId xmlns:a16="http://schemas.microsoft.com/office/drawing/2014/main" id="{A43B05A4-157F-403C-939A-ED1B6A0A02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3F63ED-5D5B-A5A1-2914-95C3DBAE5FC3}"/>
              </a:ext>
            </a:extLst>
          </p:cNvPr>
          <p:cNvSpPr>
            <a:spLocks noGrp="1"/>
          </p:cNvSpPr>
          <p:nvPr>
            <p:ph type="title"/>
          </p:nvPr>
        </p:nvSpPr>
        <p:spPr>
          <a:xfrm>
            <a:off x="1480011" y="3021975"/>
            <a:ext cx="5120255" cy="2478860"/>
          </a:xfrm>
        </p:spPr>
        <p:txBody>
          <a:bodyPr anchor="t">
            <a:normAutofit/>
          </a:bodyPr>
          <a:lstStyle/>
          <a:p>
            <a:r>
              <a:rPr lang="en-CA" sz="4000">
                <a:solidFill>
                  <a:schemeClr val="tx1">
                    <a:lumMod val="85000"/>
                    <a:lumOff val="15000"/>
                  </a:schemeClr>
                </a:solidFill>
              </a:rPr>
              <a:t>Presenters</a:t>
            </a:r>
          </a:p>
        </p:txBody>
      </p:sp>
      <p:sp>
        <p:nvSpPr>
          <p:cNvPr id="67" name="Rectangle 66">
            <a:extLst>
              <a:ext uri="{FF2B5EF4-FFF2-40B4-BE49-F238E27FC236}">
                <a16:creationId xmlns:a16="http://schemas.microsoft.com/office/drawing/2014/main" id="{E8CCE107-A70B-4916-9A0B-751C70B9B5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3642"/>
            <a:ext cx="11298933" cy="512708"/>
          </a:xfrm>
          <a:prstGeom prst="rect">
            <a:avLst/>
          </a:prstGeom>
          <a:solidFill>
            <a:srgbClr val="969FA7">
              <a:alpha val="70000"/>
            </a:srgb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68" name="Rectangle 67">
            <a:extLst>
              <a:ext uri="{FF2B5EF4-FFF2-40B4-BE49-F238E27FC236}">
                <a16:creationId xmlns:a16="http://schemas.microsoft.com/office/drawing/2014/main" id="{9A925BC7-7CC5-4A0C-9B3D-8829EBF281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V="1">
            <a:off x="4244340" y="3329711"/>
            <a:ext cx="3703320" cy="5872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69" name="Content Placeholder 2">
            <a:extLst>
              <a:ext uri="{FF2B5EF4-FFF2-40B4-BE49-F238E27FC236}">
                <a16:creationId xmlns:a16="http://schemas.microsoft.com/office/drawing/2014/main" id="{13CAA3FC-1C62-5EF6-733B-B46C59E61F67}"/>
              </a:ext>
            </a:extLst>
          </p:cNvPr>
          <p:cNvSpPr>
            <a:spLocks noGrp="1"/>
          </p:cNvSpPr>
          <p:nvPr>
            <p:ph idx="1"/>
          </p:nvPr>
        </p:nvSpPr>
        <p:spPr>
          <a:xfrm>
            <a:off x="6490553" y="2231042"/>
            <a:ext cx="4819091" cy="3903331"/>
          </a:xfrm>
          <a:ln w="57150">
            <a:noFill/>
          </a:ln>
        </p:spPr>
        <p:txBody>
          <a:bodyPr anchor="t">
            <a:normAutofit/>
          </a:bodyPr>
          <a:lstStyle/>
          <a:p>
            <a:r>
              <a:rPr lang="en-CA" sz="2000" b="1"/>
              <a:t>Brandon | Photoshop on </a:t>
            </a:r>
            <a:r>
              <a:rPr lang="en-CA" sz="2000" b="1" err="1"/>
              <a:t>IPhone</a:t>
            </a:r>
            <a:endParaRPr lang="en-CA" sz="2000" b="1"/>
          </a:p>
          <a:p>
            <a:endParaRPr lang="en-CA" sz="2000" b="1"/>
          </a:p>
          <a:p>
            <a:pPr marL="305435" indent="-305435"/>
            <a:r>
              <a:rPr lang="en-CA" sz="2000" b="1"/>
              <a:t>Landon | Microsoft’s Majorana 1 Chip</a:t>
            </a:r>
          </a:p>
          <a:p>
            <a:pPr marL="305435" indent="-305435"/>
            <a:endParaRPr lang="en-CA" sz="2000" b="1"/>
          </a:p>
          <a:p>
            <a:pPr marL="305435" indent="-305435"/>
            <a:r>
              <a:rPr lang="en-CA" sz="2000" b="1"/>
              <a:t>Cameron | UK copyright sell-out to AI</a:t>
            </a:r>
          </a:p>
          <a:p>
            <a:endParaRPr lang="en-CA" sz="2000"/>
          </a:p>
        </p:txBody>
      </p:sp>
      <p:sp>
        <p:nvSpPr>
          <p:cNvPr id="70" name="Rectangle 69">
            <a:extLst>
              <a:ext uri="{FF2B5EF4-FFF2-40B4-BE49-F238E27FC236}">
                <a16:creationId xmlns:a16="http://schemas.microsoft.com/office/drawing/2014/main" id="{6E67D916-28C7-4965-BA3C-287FB85797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5878019"/>
            <a:ext cx="11298933" cy="512708"/>
          </a:xfrm>
          <a:prstGeom prst="rect">
            <a:avLst/>
          </a:prstGeom>
          <a:solidFill>
            <a:srgbClr val="969FA7">
              <a:alpha val="70000"/>
            </a:srgb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Tree>
    <p:extLst>
      <p:ext uri="{BB962C8B-B14F-4D97-AF65-F5344CB8AC3E}">
        <p14:creationId xmlns:p14="http://schemas.microsoft.com/office/powerpoint/2010/main" val="423634392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6C8E6EB-4C59-429B-97E4-72A058CFC4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12" name="Rectangle 11">
            <a:extLst>
              <a:ext uri="{FF2B5EF4-FFF2-40B4-BE49-F238E27FC236}">
                <a16:creationId xmlns:a16="http://schemas.microsoft.com/office/drawing/2014/main" id="{B5B90362-AFCC-46A9-B41C-A257A8C5B3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14" name="Rectangle 13">
            <a:extLst>
              <a:ext uri="{FF2B5EF4-FFF2-40B4-BE49-F238E27FC236}">
                <a16:creationId xmlns:a16="http://schemas.microsoft.com/office/drawing/2014/main" id="{F71EF7F1-38BA-471D-8CD4-2A9AE8E35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16" name="Rectangle 15">
            <a:extLst>
              <a:ext uri="{FF2B5EF4-FFF2-40B4-BE49-F238E27FC236}">
                <a16:creationId xmlns:a16="http://schemas.microsoft.com/office/drawing/2014/main" id="{C0524398-BFB4-4C4A-8317-83B8729F9B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useBgFill="1">
        <p:nvSpPr>
          <p:cNvPr id="18" name="Rectangle 17">
            <a:extLst>
              <a:ext uri="{FF2B5EF4-FFF2-40B4-BE49-F238E27FC236}">
                <a16:creationId xmlns:a16="http://schemas.microsoft.com/office/drawing/2014/main" id="{C946306D-5ADD-463A-949A-DEEBA39D70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A473A035-1F9A-4381-AC96-683CD2DF5D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5422"/>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2" name="Rectangle 21">
            <a:extLst>
              <a:ext uri="{FF2B5EF4-FFF2-40B4-BE49-F238E27FC236}">
                <a16:creationId xmlns:a16="http://schemas.microsoft.com/office/drawing/2014/main" id="{CF4ED641-0671-4D88-92E6-026A8C9F1A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4341"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4" name="Rectangle 23">
            <a:extLst>
              <a:ext uri="{FF2B5EF4-FFF2-40B4-BE49-F238E27FC236}">
                <a16:creationId xmlns:a16="http://schemas.microsoft.com/office/drawing/2014/main" id="{7A02EF2F-E7B1-40FC-885B-C4D89902B6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5" name="Picture 4" descr="A person sitting on a record&#10;&#10;AI-generated content may be incorrect.">
            <a:extLst>
              <a:ext uri="{FF2B5EF4-FFF2-40B4-BE49-F238E27FC236}">
                <a16:creationId xmlns:a16="http://schemas.microsoft.com/office/drawing/2014/main" id="{200D6962-2962-FB44-4B8F-BB985129CC5D}"/>
              </a:ext>
            </a:extLst>
          </p:cNvPr>
          <p:cNvPicPr>
            <a:picLocks noChangeAspect="1"/>
          </p:cNvPicPr>
          <p:nvPr/>
        </p:nvPicPr>
        <p:blipFill>
          <a:blip r:embed="rId2"/>
          <a:srcRect t="2874" r="-1" b="3785"/>
          <a:stretch/>
        </p:blipFill>
        <p:spPr>
          <a:xfrm>
            <a:off x="446532" y="599725"/>
            <a:ext cx="11292143" cy="3557252"/>
          </a:xfrm>
          <a:prstGeom prst="rect">
            <a:avLst/>
          </a:prstGeom>
        </p:spPr>
      </p:pic>
      <p:sp>
        <p:nvSpPr>
          <p:cNvPr id="26" name="Rectangle 25">
            <a:extLst>
              <a:ext uri="{FF2B5EF4-FFF2-40B4-BE49-F238E27FC236}">
                <a16:creationId xmlns:a16="http://schemas.microsoft.com/office/drawing/2014/main" id="{9180D5DB-9658-40A6-A418-7C69982226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3" y="4199467"/>
            <a:ext cx="11296733" cy="2191098"/>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F2D9C5EA-F38D-ED26-CCA0-E6830FE0CA61}"/>
              </a:ext>
            </a:extLst>
          </p:cNvPr>
          <p:cNvSpPr>
            <a:spLocks noGrp="1"/>
          </p:cNvSpPr>
          <p:nvPr>
            <p:ph type="title"/>
          </p:nvPr>
        </p:nvSpPr>
        <p:spPr>
          <a:xfrm>
            <a:off x="627120" y="4319752"/>
            <a:ext cx="10947620" cy="1155959"/>
          </a:xfrm>
        </p:spPr>
        <p:txBody>
          <a:bodyPr vert="horz" lIns="91440" tIns="45720" rIns="91440" bIns="45720" rtlCol="0" anchor="b">
            <a:normAutofit/>
          </a:bodyPr>
          <a:lstStyle/>
          <a:p>
            <a:r>
              <a:rPr lang="en-US">
                <a:solidFill>
                  <a:srgbClr val="FFFFFF"/>
                </a:solidFill>
              </a:rPr>
              <a:t>Photoshop on iphone</a:t>
            </a:r>
          </a:p>
        </p:txBody>
      </p:sp>
      <p:sp>
        <p:nvSpPr>
          <p:cNvPr id="3" name="Text Placeholder 2">
            <a:extLst>
              <a:ext uri="{FF2B5EF4-FFF2-40B4-BE49-F238E27FC236}">
                <a16:creationId xmlns:a16="http://schemas.microsoft.com/office/drawing/2014/main" id="{D40C6E6E-A76E-58B7-64A9-8671AE487ABD}"/>
              </a:ext>
            </a:extLst>
          </p:cNvPr>
          <p:cNvSpPr>
            <a:spLocks noGrp="1"/>
          </p:cNvSpPr>
          <p:nvPr>
            <p:ph type="body" idx="1"/>
          </p:nvPr>
        </p:nvSpPr>
        <p:spPr>
          <a:xfrm>
            <a:off x="687220" y="5475712"/>
            <a:ext cx="10887519" cy="476099"/>
          </a:xfrm>
        </p:spPr>
        <p:txBody>
          <a:bodyPr vert="horz" lIns="91440" tIns="45720" rIns="91440" bIns="45720" rtlCol="0" anchor="t">
            <a:normAutofit/>
          </a:bodyPr>
          <a:lstStyle/>
          <a:p>
            <a:r>
              <a:rPr lang="en-US" sz="1600">
                <a:solidFill>
                  <a:srgbClr val="FFFFFF">
                    <a:alpha val="75000"/>
                  </a:srgbClr>
                </a:solidFill>
              </a:rPr>
              <a:t>Presenter: Brandon Maloney</a:t>
            </a:r>
          </a:p>
        </p:txBody>
      </p:sp>
    </p:spTree>
    <p:extLst>
      <p:ext uri="{BB962C8B-B14F-4D97-AF65-F5344CB8AC3E}">
        <p14:creationId xmlns:p14="http://schemas.microsoft.com/office/powerpoint/2010/main" val="210745407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3" name="Rectangle 82">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84" name="Rectangle 83">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85" name="Rectangle 84">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86" name="Rectangle 85">
            <a:extLst>
              <a:ext uri="{FF2B5EF4-FFF2-40B4-BE49-F238E27FC236}">
                <a16:creationId xmlns:a16="http://schemas.microsoft.com/office/drawing/2014/main" id="{E9751CB9-7B25-4EB8-9A6F-82F822549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a:extLst>
              <a:ext uri="{FF2B5EF4-FFF2-40B4-BE49-F238E27FC236}">
                <a16:creationId xmlns:a16="http://schemas.microsoft.com/office/drawing/2014/main" id="{E1317383-CF3B-4B02-9512-BECBEF6362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88" name="Rectangle 87">
            <a:extLst>
              <a:ext uri="{FF2B5EF4-FFF2-40B4-BE49-F238E27FC236}">
                <a16:creationId xmlns:a16="http://schemas.microsoft.com/office/drawing/2014/main" id="{B1D4C7A0-6DF2-4F2D-A45D-F111582974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89" name="Rectangle 88">
            <a:extLst>
              <a:ext uri="{FF2B5EF4-FFF2-40B4-BE49-F238E27FC236}">
                <a16:creationId xmlns:a16="http://schemas.microsoft.com/office/drawing/2014/main" id="{DBF3943D-BCB6-4B31-809D-A005686483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90" name="Rectangle 89">
            <a:extLst>
              <a:ext uri="{FF2B5EF4-FFF2-40B4-BE49-F238E27FC236}">
                <a16:creationId xmlns:a16="http://schemas.microsoft.com/office/drawing/2014/main" id="{39373A6F-2E1F-4613-8E1D-D68057D29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01200"/>
            <a:ext cx="3707477" cy="562497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12CC7DBB-615C-C6C3-2F5B-011A628FAAFF}"/>
              </a:ext>
            </a:extLst>
          </p:cNvPr>
          <p:cNvSpPr>
            <a:spLocks noGrp="1"/>
          </p:cNvSpPr>
          <p:nvPr>
            <p:ph type="title"/>
          </p:nvPr>
        </p:nvSpPr>
        <p:spPr>
          <a:xfrm>
            <a:off x="591223" y="202093"/>
            <a:ext cx="3409783" cy="1300365"/>
          </a:xfrm>
        </p:spPr>
        <p:txBody>
          <a:bodyPr vert="horz" lIns="91440" tIns="45720" rIns="91440" bIns="45720" rtlCol="0" anchor="b">
            <a:normAutofit/>
          </a:bodyPr>
          <a:lstStyle/>
          <a:p>
            <a:r>
              <a:rPr lang="en-US">
                <a:solidFill>
                  <a:srgbClr val="FFFFFF"/>
                </a:solidFill>
              </a:rPr>
              <a:t>Photoshop on iphone</a:t>
            </a:r>
          </a:p>
        </p:txBody>
      </p:sp>
      <p:sp>
        <p:nvSpPr>
          <p:cNvPr id="91" name="Content Placeholder 2">
            <a:extLst>
              <a:ext uri="{FF2B5EF4-FFF2-40B4-BE49-F238E27FC236}">
                <a16:creationId xmlns:a16="http://schemas.microsoft.com/office/drawing/2014/main" id="{6051A15C-CC1D-5FA6-2D1D-414C98B5A690}"/>
              </a:ext>
            </a:extLst>
          </p:cNvPr>
          <p:cNvSpPr>
            <a:spLocks noGrp="1"/>
          </p:cNvSpPr>
          <p:nvPr>
            <p:ph sz="half" idx="1"/>
          </p:nvPr>
        </p:nvSpPr>
        <p:spPr>
          <a:xfrm>
            <a:off x="591224" y="717455"/>
            <a:ext cx="3409782" cy="6252789"/>
          </a:xfrm>
        </p:spPr>
        <p:txBody>
          <a:bodyPr vert="horz" lIns="91440" tIns="45720" rIns="91440" bIns="45720" rtlCol="0" anchor="ctr">
            <a:normAutofit/>
          </a:bodyPr>
          <a:lstStyle/>
          <a:p>
            <a:pPr>
              <a:lnSpc>
                <a:spcPct val="100000"/>
              </a:lnSpc>
            </a:pPr>
            <a:r>
              <a:rPr lang="en-US" sz="1400" b="1">
                <a:solidFill>
                  <a:srgbClr val="FFFFFF"/>
                </a:solidFill>
                <a:latin typeface="Calibri" panose="020F0502020204030204" pitchFamily="34" charset="0"/>
                <a:cs typeface="Calibri" panose="020F0502020204030204" pitchFamily="34" charset="0"/>
              </a:rPr>
              <a:t>Free to download</a:t>
            </a:r>
            <a:endParaRPr lang="en-US" sz="1400">
              <a:solidFill>
                <a:srgbClr val="FFFFFF"/>
              </a:solidFill>
              <a:latin typeface="Calibri" panose="020F0502020204030204" pitchFamily="34" charset="0"/>
              <a:cs typeface="Calibri" panose="020F0502020204030204" pitchFamily="34" charset="0"/>
            </a:endParaRPr>
          </a:p>
          <a:p>
            <a:pPr marL="0" indent="0">
              <a:lnSpc>
                <a:spcPct val="100000"/>
              </a:lnSpc>
              <a:buNone/>
            </a:pPr>
            <a:r>
              <a:rPr lang="en-US" sz="1400">
                <a:solidFill>
                  <a:srgbClr val="FFFFFF"/>
                </a:solidFill>
                <a:latin typeface="Calibri" panose="020F0502020204030204" pitchFamily="34" charset="0"/>
                <a:cs typeface="Calibri" panose="020F0502020204030204" pitchFamily="34" charset="0"/>
              </a:rPr>
              <a:t>Offers core Photoshop tools like selections, layers, masks, and more.</a:t>
            </a:r>
          </a:p>
          <a:p>
            <a:pPr>
              <a:lnSpc>
                <a:spcPct val="100000"/>
              </a:lnSpc>
            </a:pPr>
            <a:r>
              <a:rPr lang="en-US" sz="1400" b="1">
                <a:solidFill>
                  <a:srgbClr val="FFFFFF"/>
                </a:solidFill>
                <a:latin typeface="Calibri" panose="020F0502020204030204" pitchFamily="34" charset="0"/>
                <a:cs typeface="Calibri" panose="020F0502020204030204" pitchFamily="34" charset="0"/>
              </a:rPr>
              <a:t>Generative AI</a:t>
            </a:r>
            <a:endParaRPr lang="en-US" sz="1400">
              <a:solidFill>
                <a:srgbClr val="FFFFFF"/>
              </a:solidFill>
              <a:latin typeface="Calibri" panose="020F0502020204030204" pitchFamily="34" charset="0"/>
              <a:cs typeface="Calibri" panose="020F0502020204030204" pitchFamily="34" charset="0"/>
            </a:endParaRPr>
          </a:p>
          <a:p>
            <a:pPr marL="0" indent="0">
              <a:lnSpc>
                <a:spcPct val="100000"/>
              </a:lnSpc>
              <a:buNone/>
            </a:pPr>
            <a:r>
              <a:rPr lang="en-US" sz="1400">
                <a:solidFill>
                  <a:srgbClr val="FFFFFF"/>
                </a:solidFill>
                <a:latin typeface="Calibri" panose="020F0502020204030204" pitchFamily="34" charset="0"/>
                <a:cs typeface="Calibri" panose="020F0502020204030204" pitchFamily="34" charset="0"/>
              </a:rPr>
              <a:t>Features like </a:t>
            </a:r>
            <a:r>
              <a:rPr lang="en-US" sz="1400" i="1">
                <a:solidFill>
                  <a:srgbClr val="FFFFFF"/>
                </a:solidFill>
                <a:latin typeface="Calibri" panose="020F0502020204030204" pitchFamily="34" charset="0"/>
                <a:cs typeface="Calibri" panose="020F0502020204030204" pitchFamily="34" charset="0"/>
              </a:rPr>
              <a:t>Generative Fill</a:t>
            </a:r>
            <a:r>
              <a:rPr lang="en-US" sz="1400">
                <a:solidFill>
                  <a:srgbClr val="FFFFFF"/>
                </a:solidFill>
                <a:latin typeface="Calibri" panose="020F0502020204030204" pitchFamily="34" charset="0"/>
                <a:cs typeface="Calibri" panose="020F0502020204030204" pitchFamily="34" charset="0"/>
              </a:rPr>
              <a:t> and </a:t>
            </a:r>
            <a:r>
              <a:rPr lang="en-US" sz="1400" i="1">
                <a:solidFill>
                  <a:srgbClr val="FFFFFF"/>
                </a:solidFill>
                <a:latin typeface="Calibri" panose="020F0502020204030204" pitchFamily="34" charset="0"/>
                <a:cs typeface="Calibri" panose="020F0502020204030204" pitchFamily="34" charset="0"/>
              </a:rPr>
              <a:t>Generative Expand</a:t>
            </a:r>
            <a:r>
              <a:rPr lang="en-US" sz="1400">
                <a:solidFill>
                  <a:srgbClr val="FFFFFF"/>
                </a:solidFill>
                <a:latin typeface="Calibri" panose="020F0502020204030204" pitchFamily="34" charset="0"/>
                <a:cs typeface="Calibri" panose="020F0502020204030204" pitchFamily="34" charset="0"/>
              </a:rPr>
              <a:t> for creating and modifying images.</a:t>
            </a:r>
          </a:p>
          <a:p>
            <a:pPr>
              <a:lnSpc>
                <a:spcPct val="100000"/>
              </a:lnSpc>
            </a:pPr>
            <a:r>
              <a:rPr lang="en-US" sz="1400" b="1">
                <a:solidFill>
                  <a:srgbClr val="FFFFFF"/>
                </a:solidFill>
                <a:latin typeface="Calibri" panose="020F0502020204030204" pitchFamily="34" charset="0"/>
                <a:cs typeface="Calibri" panose="020F0502020204030204" pitchFamily="34" charset="0"/>
              </a:rPr>
              <a:t>Adobe Stock Integration</a:t>
            </a:r>
            <a:endParaRPr lang="en-US" sz="1400">
              <a:solidFill>
                <a:srgbClr val="FFFFFF"/>
              </a:solidFill>
              <a:latin typeface="Calibri" panose="020F0502020204030204" pitchFamily="34" charset="0"/>
              <a:cs typeface="Calibri" panose="020F0502020204030204" pitchFamily="34" charset="0"/>
            </a:endParaRPr>
          </a:p>
          <a:p>
            <a:pPr marL="0" indent="0">
              <a:lnSpc>
                <a:spcPct val="100000"/>
              </a:lnSpc>
              <a:buNone/>
            </a:pPr>
            <a:r>
              <a:rPr lang="en-US" sz="1400">
                <a:solidFill>
                  <a:srgbClr val="FFFFFF"/>
                </a:solidFill>
                <a:latin typeface="Calibri" panose="020F0502020204030204" pitchFamily="34" charset="0"/>
                <a:cs typeface="Calibri" panose="020F0502020204030204" pitchFamily="34" charset="0"/>
              </a:rPr>
              <a:t>Access free assets and link with other Adobe apps (Express, Lightroom, Fresco).</a:t>
            </a:r>
          </a:p>
          <a:p>
            <a:pPr>
              <a:lnSpc>
                <a:spcPct val="100000"/>
              </a:lnSpc>
            </a:pPr>
            <a:r>
              <a:rPr lang="en-US" sz="1400" b="1">
                <a:solidFill>
                  <a:srgbClr val="FFFFFF"/>
                </a:solidFill>
                <a:latin typeface="Calibri" panose="020F0502020204030204" pitchFamily="34" charset="0"/>
                <a:cs typeface="Calibri" panose="020F0502020204030204" pitchFamily="34" charset="0"/>
              </a:rPr>
              <a:t>Premium Features</a:t>
            </a:r>
            <a:r>
              <a:rPr lang="en-US" sz="1400">
                <a:solidFill>
                  <a:srgbClr val="FFFFFF"/>
                </a:solidFill>
                <a:latin typeface="Calibri" panose="020F0502020204030204" pitchFamily="34" charset="0"/>
                <a:cs typeface="Calibri" panose="020F0502020204030204" pitchFamily="34" charset="0"/>
              </a:rPr>
              <a:t> </a:t>
            </a:r>
          </a:p>
          <a:p>
            <a:pPr marL="0" indent="0">
              <a:lnSpc>
                <a:spcPct val="100000"/>
              </a:lnSpc>
              <a:buNone/>
            </a:pPr>
            <a:r>
              <a:rPr lang="en-US" sz="1400">
                <a:solidFill>
                  <a:srgbClr val="FFFFFF"/>
                </a:solidFill>
                <a:latin typeface="Calibri" panose="020F0502020204030204" pitchFamily="34" charset="0"/>
                <a:cs typeface="Calibri" panose="020F0502020204030204" pitchFamily="34" charset="0"/>
              </a:rPr>
              <a:t>Includes advanced AI tools, 20,000 fonts, object isolation, and more.</a:t>
            </a:r>
          </a:p>
          <a:p>
            <a:pPr>
              <a:lnSpc>
                <a:spcPct val="100000"/>
              </a:lnSpc>
            </a:pPr>
            <a:r>
              <a:rPr lang="en-US" sz="1400" b="1">
                <a:solidFill>
                  <a:srgbClr val="FFFFFF"/>
                </a:solidFill>
                <a:latin typeface="Calibri" panose="020F0502020204030204" pitchFamily="34" charset="0"/>
                <a:cs typeface="Calibri" panose="020F0502020204030204" pitchFamily="34" charset="0"/>
              </a:rPr>
              <a:t>Web &amp; Mobile Sync</a:t>
            </a:r>
            <a:endParaRPr lang="en-US" sz="1400">
              <a:solidFill>
                <a:srgbClr val="FFFFFF"/>
              </a:solidFill>
              <a:latin typeface="Calibri" panose="020F0502020204030204" pitchFamily="34" charset="0"/>
              <a:cs typeface="Calibri" panose="020F0502020204030204" pitchFamily="34" charset="0"/>
            </a:endParaRPr>
          </a:p>
          <a:p>
            <a:pPr marL="0" indent="0">
              <a:lnSpc>
                <a:spcPct val="100000"/>
              </a:lnSpc>
              <a:buNone/>
            </a:pPr>
            <a:r>
              <a:rPr lang="en-US" sz="1400">
                <a:solidFill>
                  <a:srgbClr val="FFFFFF"/>
                </a:solidFill>
                <a:latin typeface="Calibri" panose="020F0502020204030204" pitchFamily="34" charset="0"/>
                <a:cs typeface="Calibri" panose="020F0502020204030204" pitchFamily="34" charset="0"/>
              </a:rPr>
              <a:t>Transition between mobile and web versions of Photoshop for precise editing.</a:t>
            </a:r>
          </a:p>
        </p:txBody>
      </p:sp>
      <p:pic>
        <p:nvPicPr>
          <p:cNvPr id="6" name="Photoshop Vid">
            <a:hlinkClick r:id="" action="ppaction://media"/>
            <a:extLst>
              <a:ext uri="{FF2B5EF4-FFF2-40B4-BE49-F238E27FC236}">
                <a16:creationId xmlns:a16="http://schemas.microsoft.com/office/drawing/2014/main" id="{D93234F5-9640-F92A-67CA-83C0AF4B7FD7}"/>
              </a:ext>
            </a:extLst>
          </p:cNvPr>
          <p:cNvPicPr>
            <a:picLocks noGrp="1" noChangeAspect="1"/>
          </p:cNvPicPr>
          <p:nvPr>
            <p:ph sz="half" idx="2"/>
            <a:videoFile r:link="rId2"/>
            <p:extLst>
              <p:ext uri="{DAA4B4D4-6D71-4841-9C94-3DE7FCFB9230}">
                <p14:media xmlns:p14="http://schemas.microsoft.com/office/powerpoint/2010/main" r:embed="rId1"/>
              </p:ext>
            </p:extLst>
          </p:nvPr>
        </p:nvPicPr>
        <p:blipFill>
          <a:blip r:embed="rId4"/>
          <a:stretch>
            <a:fillRect/>
          </a:stretch>
        </p:blipFill>
        <p:spPr>
          <a:xfrm>
            <a:off x="4605033" y="936141"/>
            <a:ext cx="6805898" cy="4968305"/>
          </a:xfrm>
          <a:prstGeom prst="rect">
            <a:avLst/>
          </a:prstGeom>
        </p:spPr>
      </p:pic>
    </p:spTree>
    <p:extLst>
      <p:ext uri="{BB962C8B-B14F-4D97-AF65-F5344CB8AC3E}">
        <p14:creationId xmlns:p14="http://schemas.microsoft.com/office/powerpoint/2010/main" val="1063882099"/>
      </p:ext>
    </p:extLst>
  </p:cSld>
  <p:clrMapOvr>
    <a:overrideClrMapping bg1="dk1" tx1="lt1" bg2="dk2" tx2="lt2" accent1="accent1" accent2="accent2" accent3="accent3" accent4="accent4" accent5="accent5" accent6="accent6" hlink="hlink" folHlink="folHlink"/>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08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0" name="Rectangle 39">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1" name="Rectangle 40">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useBgFill="1">
        <p:nvSpPr>
          <p:cNvPr id="42" name="Rectangle 41">
            <a:extLst>
              <a:ext uri="{FF2B5EF4-FFF2-40B4-BE49-F238E27FC236}">
                <a16:creationId xmlns:a16="http://schemas.microsoft.com/office/drawing/2014/main" id="{F875149D-F692-45DA-8324-D5E0193D5F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26DB478-BB75-D6F1-B1B9-78B3DBCA025C}"/>
              </a:ext>
            </a:extLst>
          </p:cNvPr>
          <p:cNvSpPr>
            <a:spLocks noGrp="1"/>
          </p:cNvSpPr>
          <p:nvPr>
            <p:ph type="title"/>
          </p:nvPr>
        </p:nvSpPr>
        <p:spPr>
          <a:xfrm>
            <a:off x="581192" y="800930"/>
            <a:ext cx="3568661" cy="2256390"/>
          </a:xfrm>
        </p:spPr>
        <p:txBody>
          <a:bodyPr vert="horz" lIns="91440" tIns="45720" rIns="91440" bIns="45720" rtlCol="0" anchor="ctr">
            <a:normAutofit/>
          </a:bodyPr>
          <a:lstStyle/>
          <a:p>
            <a:r>
              <a:rPr lang="en-US">
                <a:latin typeface="Calibri" panose="020F0502020204030204" pitchFamily="34" charset="0"/>
                <a:cs typeface="Calibri" panose="020F0502020204030204" pitchFamily="34" charset="0"/>
              </a:rPr>
              <a:t>Accessibility</a:t>
            </a:r>
          </a:p>
        </p:txBody>
      </p:sp>
      <p:sp>
        <p:nvSpPr>
          <p:cNvPr id="43" name="Rectangle 42">
            <a:extLst>
              <a:ext uri="{FF2B5EF4-FFF2-40B4-BE49-F238E27FC236}">
                <a16:creationId xmlns:a16="http://schemas.microsoft.com/office/drawing/2014/main" id="{C0B19935-C760-4698-9DD1-973C8A428D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4" name="Rectangle 43">
            <a:extLst>
              <a:ext uri="{FF2B5EF4-FFF2-40B4-BE49-F238E27FC236}">
                <a16:creationId xmlns:a16="http://schemas.microsoft.com/office/drawing/2014/main" id="{08990612-E008-4F02-AEBB-B140BE7535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8" name="Rectangle 37">
            <a:extLst>
              <a:ext uri="{FF2B5EF4-FFF2-40B4-BE49-F238E27FC236}">
                <a16:creationId xmlns:a16="http://schemas.microsoft.com/office/drawing/2014/main" id="{A310A41F-3A14-4150-B6CF-0A577DDDEA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 name="Content Placeholder 2">
            <a:extLst>
              <a:ext uri="{FF2B5EF4-FFF2-40B4-BE49-F238E27FC236}">
                <a16:creationId xmlns:a16="http://schemas.microsoft.com/office/drawing/2014/main" id="{19B81874-E4EF-D265-CF05-24387F5281B9}"/>
              </a:ext>
            </a:extLst>
          </p:cNvPr>
          <p:cNvSpPr>
            <a:spLocks noGrp="1"/>
          </p:cNvSpPr>
          <p:nvPr>
            <p:ph sz="half" idx="1"/>
          </p:nvPr>
        </p:nvSpPr>
        <p:spPr>
          <a:xfrm>
            <a:off x="4561870" y="800930"/>
            <a:ext cx="7183597" cy="2256390"/>
          </a:xfrm>
        </p:spPr>
        <p:txBody>
          <a:bodyPr vert="horz" lIns="91440" tIns="45720" rIns="91440" bIns="45720" rtlCol="0" anchor="ctr">
            <a:normAutofit/>
          </a:bodyPr>
          <a:lstStyle/>
          <a:p>
            <a:pPr marL="0" indent="0">
              <a:buNone/>
            </a:pPr>
            <a:r>
              <a:rPr lang="en-US" sz="2400">
                <a:latin typeface="Calibri" panose="020F0502020204030204" pitchFamily="34" charset="0"/>
                <a:cs typeface="Calibri" panose="020F0502020204030204" pitchFamily="34" charset="0"/>
              </a:rPr>
              <a:t>Photoshop has never been easier to access now that it’s free and on mobile devices, any vision you have can now be created on the fly</a:t>
            </a:r>
            <a:r>
              <a:rPr lang="en-CA" sz="2400">
                <a:effectLst/>
                <a:latin typeface="Calibri" panose="020F0502020204030204" pitchFamily="34" charset="0"/>
                <a:ea typeface="Aptos" panose="020B0004020202020204" pitchFamily="34" charset="0"/>
                <a:cs typeface="Calibri" panose="020F0502020204030204" pitchFamily="34" charset="0"/>
              </a:rPr>
              <a:t>—no subscription required. It’s perfect for anyone who wants to get creative without the barrier of a paid plan.</a:t>
            </a:r>
            <a:endParaRPr lang="en-US" sz="2400">
              <a:latin typeface="Calibri" panose="020F0502020204030204" pitchFamily="34" charset="0"/>
              <a:cs typeface="Calibri" panose="020F0502020204030204" pitchFamily="34" charset="0"/>
            </a:endParaRPr>
          </a:p>
        </p:txBody>
      </p:sp>
      <p:pic>
        <p:nvPicPr>
          <p:cNvPr id="6" name="Content Placeholder 5" descr="A computer screen with a picture of a person on a record&#10;&#10;AI-generated content may be incorrect.">
            <a:extLst>
              <a:ext uri="{FF2B5EF4-FFF2-40B4-BE49-F238E27FC236}">
                <a16:creationId xmlns:a16="http://schemas.microsoft.com/office/drawing/2014/main" id="{D58517CD-C11B-5C71-06AF-1649C585E0CD}"/>
              </a:ext>
            </a:extLst>
          </p:cNvPr>
          <p:cNvPicPr>
            <a:picLocks noGrp="1" noChangeAspect="1"/>
          </p:cNvPicPr>
          <p:nvPr>
            <p:ph sz="half" idx="2"/>
          </p:nvPr>
        </p:nvPicPr>
        <p:blipFill>
          <a:blip r:embed="rId2"/>
          <a:stretch>
            <a:fillRect/>
          </a:stretch>
        </p:blipFill>
        <p:spPr>
          <a:xfrm>
            <a:off x="888313" y="3261798"/>
            <a:ext cx="10416839" cy="3046926"/>
          </a:xfrm>
          <a:prstGeom prst="rect">
            <a:avLst/>
          </a:prstGeom>
        </p:spPr>
      </p:pic>
    </p:spTree>
    <p:extLst>
      <p:ext uri="{BB962C8B-B14F-4D97-AF65-F5344CB8AC3E}">
        <p14:creationId xmlns:p14="http://schemas.microsoft.com/office/powerpoint/2010/main" val="968757304"/>
      </p:ext>
    </p:extLst>
  </p:cSld>
  <p:clrMapOvr>
    <a:masterClrMapping/>
  </p:clrMapOvr>
  <p:transition spd="med">
    <p:pull/>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0927009A-8647-4E1A-2598-DBC46B9D895D}"/>
            </a:ext>
          </a:extLst>
        </p:cNvPr>
        <p:cNvGrpSpPr/>
        <p:nvPr/>
      </p:nvGrpSpPr>
      <p:grpSpPr>
        <a:xfrm>
          <a:off x="0" y="0"/>
          <a:ext cx="0" cy="0"/>
          <a:chOff x="0" y="0"/>
          <a:chExt cx="0" cy="0"/>
        </a:xfrm>
      </p:grpSpPr>
      <p:sp>
        <p:nvSpPr>
          <p:cNvPr id="81" name="Rectangle 80">
            <a:extLst>
              <a:ext uri="{FF2B5EF4-FFF2-40B4-BE49-F238E27FC236}">
                <a16:creationId xmlns:a16="http://schemas.microsoft.com/office/drawing/2014/main" id="{DCF4EB5C-ED25-4675-8255-2F5B12CFFC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97" name="Rectangle 96">
            <a:extLst>
              <a:ext uri="{FF2B5EF4-FFF2-40B4-BE49-F238E27FC236}">
                <a16:creationId xmlns:a16="http://schemas.microsoft.com/office/drawing/2014/main" id="{9514EC6E-A557-42A2-BCDC-3ABFFC5E5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98" name="Rectangle 97">
            <a:extLst>
              <a:ext uri="{FF2B5EF4-FFF2-40B4-BE49-F238E27FC236}">
                <a16:creationId xmlns:a16="http://schemas.microsoft.com/office/drawing/2014/main" id="{905482C9-EB42-4BFE-95BF-7FD661F076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99" name="Rectangle 98">
            <a:extLst>
              <a:ext uri="{FF2B5EF4-FFF2-40B4-BE49-F238E27FC236}">
                <a16:creationId xmlns:a16="http://schemas.microsoft.com/office/drawing/2014/main" id="{7539E646-A625-4A26-86ED-BD90EDD329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100" name="Rectangle 99">
            <a:extLst>
              <a:ext uri="{FF2B5EF4-FFF2-40B4-BE49-F238E27FC236}">
                <a16:creationId xmlns:a16="http://schemas.microsoft.com/office/drawing/2014/main" id="{8E019540-1104-4B12-9F83-45F586741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C47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537563E-8B51-C01C-77C3-9499079CA5A1}"/>
              </a:ext>
            </a:extLst>
          </p:cNvPr>
          <p:cNvSpPr>
            <a:spLocks noGrp="1"/>
          </p:cNvSpPr>
          <p:nvPr>
            <p:ph type="title"/>
          </p:nvPr>
        </p:nvSpPr>
        <p:spPr>
          <a:xfrm>
            <a:off x="783771" y="1066800"/>
            <a:ext cx="5727760" cy="4724400"/>
          </a:xfrm>
        </p:spPr>
        <p:txBody>
          <a:bodyPr vert="horz" lIns="91440" tIns="45720" rIns="91440" bIns="45720" rtlCol="0" anchor="ctr">
            <a:normAutofit/>
          </a:bodyPr>
          <a:lstStyle/>
          <a:p>
            <a:pPr algn="r"/>
            <a:r>
              <a:rPr lang="en-US" sz="6600" b="0" kern="1200" cap="all">
                <a:solidFill>
                  <a:srgbClr val="FFFFFF">
                    <a:alpha val="90000"/>
                  </a:srgbClr>
                </a:solidFill>
                <a:latin typeface="+mj-lt"/>
                <a:ea typeface="+mj-ea"/>
                <a:cs typeface="+mj-cs"/>
              </a:rPr>
              <a:t>Microsoft’s Majorana 1 Chip</a:t>
            </a:r>
          </a:p>
        </p:txBody>
      </p:sp>
      <p:sp>
        <p:nvSpPr>
          <p:cNvPr id="3" name="Text Placeholder 2">
            <a:extLst>
              <a:ext uri="{FF2B5EF4-FFF2-40B4-BE49-F238E27FC236}">
                <a16:creationId xmlns:a16="http://schemas.microsoft.com/office/drawing/2014/main" id="{FB6D5295-4B7E-9C59-0277-3965D8113261}"/>
              </a:ext>
            </a:extLst>
          </p:cNvPr>
          <p:cNvSpPr>
            <a:spLocks noGrp="1"/>
          </p:cNvSpPr>
          <p:nvPr>
            <p:ph type="body" idx="1"/>
          </p:nvPr>
        </p:nvSpPr>
        <p:spPr>
          <a:xfrm>
            <a:off x="7534655" y="1066800"/>
            <a:ext cx="3405015" cy="4724400"/>
          </a:xfrm>
          <a:ln w="57150">
            <a:noFill/>
          </a:ln>
        </p:spPr>
        <p:txBody>
          <a:bodyPr vert="horz" lIns="91440" tIns="45720" rIns="91440" bIns="45720" rtlCol="0" anchor="ctr">
            <a:normAutofit/>
          </a:bodyPr>
          <a:lstStyle/>
          <a:p>
            <a:r>
              <a:rPr lang="en-US" sz="2800">
                <a:solidFill>
                  <a:srgbClr val="FFFFFF"/>
                </a:solidFill>
              </a:rPr>
              <a:t>Presenter: Landon lewis</a:t>
            </a:r>
          </a:p>
        </p:txBody>
      </p:sp>
      <p:sp>
        <p:nvSpPr>
          <p:cNvPr id="101" name="Rectangle 100">
            <a:extLst>
              <a:ext uri="{FF2B5EF4-FFF2-40B4-BE49-F238E27FC236}">
                <a16:creationId xmlns:a16="http://schemas.microsoft.com/office/drawing/2014/main" id="{3580CFD6-E44A-486A-9E73-D8D948F78A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5171433" y="3396996"/>
            <a:ext cx="3703320" cy="6400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Tree>
    <p:extLst>
      <p:ext uri="{BB962C8B-B14F-4D97-AF65-F5344CB8AC3E}">
        <p14:creationId xmlns:p14="http://schemas.microsoft.com/office/powerpoint/2010/main" val="22050529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8" name="Rectangle 57">
            <a:extLst>
              <a:ext uri="{FF2B5EF4-FFF2-40B4-BE49-F238E27FC236}">
                <a16:creationId xmlns:a16="http://schemas.microsoft.com/office/drawing/2014/main" id="{E6C8E6EB-4C59-429B-97E4-72A058CFC4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59" name="Rectangle 58">
            <a:extLst>
              <a:ext uri="{FF2B5EF4-FFF2-40B4-BE49-F238E27FC236}">
                <a16:creationId xmlns:a16="http://schemas.microsoft.com/office/drawing/2014/main" id="{B5B90362-AFCC-46A9-B41C-A257A8C5B3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60" name="Rectangle 59">
            <a:extLst>
              <a:ext uri="{FF2B5EF4-FFF2-40B4-BE49-F238E27FC236}">
                <a16:creationId xmlns:a16="http://schemas.microsoft.com/office/drawing/2014/main" id="{F71EF7F1-38BA-471D-8CD4-2A9AE8E35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61" name="Rectangle 60">
            <a:extLst>
              <a:ext uri="{FF2B5EF4-FFF2-40B4-BE49-F238E27FC236}">
                <a16:creationId xmlns:a16="http://schemas.microsoft.com/office/drawing/2014/main" id="{3CED7894-4F62-4A6C-8DB5-DB5BE08E9C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01F2198E-8E3A-FACD-872D-99FCE474E85D}"/>
              </a:ext>
            </a:extLst>
          </p:cNvPr>
          <p:cNvSpPr>
            <a:spLocks noGrp="1"/>
          </p:cNvSpPr>
          <p:nvPr>
            <p:ph type="title"/>
          </p:nvPr>
        </p:nvSpPr>
        <p:spPr>
          <a:xfrm>
            <a:off x="609906" y="702156"/>
            <a:ext cx="3568661" cy="1188720"/>
          </a:xfrm>
        </p:spPr>
        <p:txBody>
          <a:bodyPr vert="horz" lIns="91440" tIns="45720" rIns="91440" bIns="45720" rtlCol="0" anchor="b">
            <a:normAutofit/>
          </a:bodyPr>
          <a:lstStyle/>
          <a:p>
            <a:r>
              <a:rPr lang="en-US" sz="2800" b="0" kern="1200" cap="all">
                <a:solidFill>
                  <a:schemeClr val="tx1">
                    <a:lumMod val="75000"/>
                    <a:lumOff val="25000"/>
                  </a:schemeClr>
                </a:solidFill>
                <a:latin typeface="+mj-lt"/>
                <a:ea typeface="+mj-ea"/>
                <a:cs typeface="+mj-cs"/>
              </a:rPr>
              <a:t>What is the Majorana 1 chip?</a:t>
            </a:r>
          </a:p>
        </p:txBody>
      </p:sp>
      <p:sp>
        <p:nvSpPr>
          <p:cNvPr id="62" name="Rectangle 61">
            <a:extLst>
              <a:ext uri="{FF2B5EF4-FFF2-40B4-BE49-F238E27FC236}">
                <a16:creationId xmlns:a16="http://schemas.microsoft.com/office/drawing/2014/main" id="{E536F3B4-50F6-4C52-8F76-4EB1214719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620" y="457200"/>
            <a:ext cx="3511233" cy="914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 name="Text Placeholder 3">
            <a:extLst>
              <a:ext uri="{FF2B5EF4-FFF2-40B4-BE49-F238E27FC236}">
                <a16:creationId xmlns:a16="http://schemas.microsoft.com/office/drawing/2014/main" id="{EACBEC81-F76E-C2E2-885C-BCD0D094B8CE}"/>
              </a:ext>
            </a:extLst>
          </p:cNvPr>
          <p:cNvSpPr>
            <a:spLocks noGrp="1"/>
          </p:cNvSpPr>
          <p:nvPr>
            <p:ph type="body" sz="half" idx="2"/>
          </p:nvPr>
        </p:nvSpPr>
        <p:spPr>
          <a:xfrm>
            <a:off x="609906" y="2340864"/>
            <a:ext cx="3568661" cy="3634486"/>
          </a:xfrm>
        </p:spPr>
        <p:txBody>
          <a:bodyPr vert="horz" lIns="91440" tIns="45720" rIns="91440" bIns="45720" rtlCol="0" anchor="ctr">
            <a:normAutofit/>
          </a:bodyPr>
          <a:lstStyle/>
          <a:p>
            <a:pPr>
              <a:buFont typeface="Wingdings 2" panose="05020102010507070707" pitchFamily="18" charset="2"/>
              <a:buChar char=""/>
            </a:pPr>
            <a:r>
              <a:rPr lang="en-US"/>
              <a:t>The Majorana 1 chip is a quantum computing chip made by Microsoft.</a:t>
            </a:r>
          </a:p>
          <a:p>
            <a:pPr>
              <a:buFont typeface="Wingdings 2" panose="05020102010507070707" pitchFamily="18" charset="2"/>
              <a:buChar char=""/>
            </a:pPr>
            <a:r>
              <a:rPr lang="en-US"/>
              <a:t>This quantum chip is the world’s first that is powered by a Topological Core. </a:t>
            </a:r>
          </a:p>
          <a:p>
            <a:pPr>
              <a:buFont typeface="Wingdings 2" panose="05020102010507070707" pitchFamily="18" charset="2"/>
              <a:buChar char=""/>
            </a:pPr>
            <a:r>
              <a:rPr lang="en-US"/>
              <a:t>With this, the chip uses a topoconducter, a material used to observe and control Majorana particles.</a:t>
            </a:r>
          </a:p>
          <a:p>
            <a:pPr>
              <a:buFont typeface="Wingdings 2" panose="05020102010507070707" pitchFamily="18" charset="2"/>
              <a:buChar char=""/>
            </a:pPr>
            <a:r>
              <a:rPr lang="en-US"/>
              <a:t>It is used to calculate complex problems and is said to be able to do it faster than any other quantum chip.</a:t>
            </a:r>
          </a:p>
          <a:p>
            <a:pPr>
              <a:buFont typeface="Wingdings 2" panose="05020102010507070707" pitchFamily="18" charset="2"/>
              <a:buChar char=""/>
            </a:pPr>
            <a:endParaRPr lang="en-US"/>
          </a:p>
        </p:txBody>
      </p:sp>
      <p:pic>
        <p:nvPicPr>
          <p:cNvPr id="6" name="Picture Placeholder 5" descr="A close-up of a computer chip&#10;&#10;AI-generated content may be incorrect.">
            <a:extLst>
              <a:ext uri="{FF2B5EF4-FFF2-40B4-BE49-F238E27FC236}">
                <a16:creationId xmlns:a16="http://schemas.microsoft.com/office/drawing/2014/main" id="{6D6BD4CC-2E6E-B7C5-261F-49FFC2D422C1}"/>
              </a:ext>
            </a:extLst>
          </p:cNvPr>
          <p:cNvPicPr>
            <a:picLocks noGrp="1" noChangeAspect="1"/>
          </p:cNvPicPr>
          <p:nvPr>
            <p:ph type="pic" idx="1"/>
          </p:nvPr>
        </p:nvPicPr>
        <p:blipFill>
          <a:blip r:embed="rId2"/>
          <a:srcRect l="17642" r="20533"/>
          <a:stretch/>
        </p:blipFill>
        <p:spPr>
          <a:xfrm>
            <a:off x="4654295" y="10"/>
            <a:ext cx="7537705" cy="6857990"/>
          </a:xfrm>
          <a:prstGeom prst="rect">
            <a:avLst/>
          </a:prstGeom>
        </p:spPr>
      </p:pic>
    </p:spTree>
    <p:extLst>
      <p:ext uri="{BB962C8B-B14F-4D97-AF65-F5344CB8AC3E}">
        <p14:creationId xmlns:p14="http://schemas.microsoft.com/office/powerpoint/2010/main" val="1150539402"/>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6" name="Rectangle 45">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7" name="Rectangle 46">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8" name="Rectangle 47">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useBgFill="1">
        <p:nvSpPr>
          <p:cNvPr id="49" name="Rectangle 48">
            <a:extLst>
              <a:ext uri="{FF2B5EF4-FFF2-40B4-BE49-F238E27FC236}">
                <a16:creationId xmlns:a16="http://schemas.microsoft.com/office/drawing/2014/main" id="{FBB53F82-F191-4EEB-AB7B-F69E634FA3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9C7F117F-6A8F-3BC7-67E3-E51FA8D12458}"/>
              </a:ext>
            </a:extLst>
          </p:cNvPr>
          <p:cNvSpPr>
            <a:spLocks noGrp="1"/>
          </p:cNvSpPr>
          <p:nvPr>
            <p:ph type="title"/>
          </p:nvPr>
        </p:nvSpPr>
        <p:spPr>
          <a:xfrm>
            <a:off x="581192" y="702156"/>
            <a:ext cx="11029616" cy="1188720"/>
          </a:xfrm>
        </p:spPr>
        <p:txBody>
          <a:bodyPr vert="horz" lIns="91440" tIns="45720" rIns="91440" bIns="45720" rtlCol="0" anchor="b">
            <a:normAutofit/>
          </a:bodyPr>
          <a:lstStyle/>
          <a:p>
            <a:pPr algn="ctr"/>
            <a:r>
              <a:rPr lang="en-US" sz="2800"/>
              <a:t>What makes the Majorana 1 chip </a:t>
            </a:r>
            <a:br>
              <a:rPr lang="en-US" sz="2800"/>
            </a:br>
            <a:r>
              <a:rPr lang="en-US" sz="2800"/>
              <a:t>such a breakthrough for quantum computing</a:t>
            </a:r>
          </a:p>
        </p:txBody>
      </p:sp>
      <p:sp>
        <p:nvSpPr>
          <p:cNvPr id="50" name="Rectangle 49">
            <a:extLst>
              <a:ext uri="{FF2B5EF4-FFF2-40B4-BE49-F238E27FC236}">
                <a16:creationId xmlns:a16="http://schemas.microsoft.com/office/drawing/2014/main" id="{8616AA08-3831-473D-B61B-89484A33CF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51" name="Rectangle 50">
            <a:extLst>
              <a:ext uri="{FF2B5EF4-FFF2-40B4-BE49-F238E27FC236}">
                <a16:creationId xmlns:a16="http://schemas.microsoft.com/office/drawing/2014/main" id="{8431B918-3A1C-46BA-9430-CAD97D9DA0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52" name="Rectangle 51">
            <a:extLst>
              <a:ext uri="{FF2B5EF4-FFF2-40B4-BE49-F238E27FC236}">
                <a16:creationId xmlns:a16="http://schemas.microsoft.com/office/drawing/2014/main" id="{8400935A-2F82-4DC4-A4E1-E12EFB8C27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53" name="Rectangle 52">
            <a:extLst>
              <a:ext uri="{FF2B5EF4-FFF2-40B4-BE49-F238E27FC236}">
                <a16:creationId xmlns:a16="http://schemas.microsoft.com/office/drawing/2014/main" id="{A3D5D599-1CAE-4C92-B5AE-8E51AF6D47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3" y="2180496"/>
            <a:ext cx="5404639" cy="4045683"/>
          </a:xfrm>
          <a:prstGeom prst="rect">
            <a:avLst/>
          </a:prstGeom>
          <a:solidFill>
            <a:schemeClr val="bg1"/>
          </a:solidFill>
          <a:ln w="38100">
            <a:solidFill>
              <a:srgbClr val="4653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4" name="Graphic 53">
            <a:extLst>
              <a:ext uri="{FF2B5EF4-FFF2-40B4-BE49-F238E27FC236}">
                <a16:creationId xmlns:a16="http://schemas.microsoft.com/office/drawing/2014/main" id="{0361132A-39FB-3A08-2367-814884F63398}"/>
              </a:ext>
            </a:extLst>
          </p:cNvPr>
          <p:cNvPicPr>
            <a:picLocks noChangeAspect="1"/>
          </p:cNvPicPr>
          <p:nvPr/>
        </p:nvPicPr>
        <p:blipFill>
          <a:blip r:embed="rId2"/>
          <a:srcRect/>
          <a:stretch/>
        </p:blipFill>
        <p:spPr>
          <a:xfrm>
            <a:off x="446534" y="2176939"/>
            <a:ext cx="5404638" cy="4045683"/>
          </a:xfrm>
          <a:prstGeom prst="rect">
            <a:avLst/>
          </a:prstGeom>
        </p:spPr>
      </p:pic>
      <p:sp>
        <p:nvSpPr>
          <p:cNvPr id="20" name="TextBox 19">
            <a:extLst>
              <a:ext uri="{FF2B5EF4-FFF2-40B4-BE49-F238E27FC236}">
                <a16:creationId xmlns:a16="http://schemas.microsoft.com/office/drawing/2014/main" id="{42C65B26-3989-692D-6774-0E092928841D}"/>
              </a:ext>
            </a:extLst>
          </p:cNvPr>
          <p:cNvSpPr txBox="1"/>
          <p:nvPr/>
        </p:nvSpPr>
        <p:spPr>
          <a:xfrm>
            <a:off x="6335805" y="2180496"/>
            <a:ext cx="5275001" cy="4045683"/>
          </a:xfrm>
          <a:prstGeom prst="rect">
            <a:avLst/>
          </a:prstGeom>
        </p:spPr>
        <p:txBody>
          <a:bodyPr vert="horz" lIns="91440" tIns="45720" rIns="91440" bIns="45720" rtlCol="0" anchor="ctr">
            <a:normAutofit/>
          </a:bodyPr>
          <a:lstStyle/>
          <a:p>
            <a:pPr defTabSz="457200">
              <a:lnSpc>
                <a:spcPct val="110000"/>
              </a:lnSpc>
              <a:spcBef>
                <a:spcPct val="20000"/>
              </a:spcBef>
              <a:spcAft>
                <a:spcPts val="600"/>
              </a:spcAft>
              <a:buClr>
                <a:schemeClr val="accent1"/>
              </a:buClr>
              <a:buSzPct val="92000"/>
            </a:pPr>
            <a:r>
              <a:rPr lang="en-US">
                <a:solidFill>
                  <a:schemeClr val="tx1">
                    <a:lumMod val="75000"/>
                    <a:lumOff val="25000"/>
                  </a:schemeClr>
                </a:solidFill>
              </a:rPr>
              <a:t>The Majorana 1 chip was made using a topoconducter. The topoconducter, also known as a topological superconductor is a special category of material. So special that it can create a whole new state of matter. As we all know the states of matter are solid, liquid, gas, and plasma. However, this new state of matter is a topological state. Qubits are the main units for info in quantum computing. This new topological state of matter can be used to make more stable and fast qubits, creating topological qubits. Which means that problems that would take decades to solve with quantum computing, could be solved in just a few years.</a:t>
            </a:r>
          </a:p>
        </p:txBody>
      </p:sp>
    </p:spTree>
    <p:extLst>
      <p:ext uri="{BB962C8B-B14F-4D97-AF65-F5344CB8AC3E}">
        <p14:creationId xmlns:p14="http://schemas.microsoft.com/office/powerpoint/2010/main" val="171016399"/>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E08D4B6A-8113-4DFB-B82E-B60CAC8E0A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47" name="Rectangle 46">
            <a:extLst>
              <a:ext uri="{FF2B5EF4-FFF2-40B4-BE49-F238E27FC236}">
                <a16:creationId xmlns:a16="http://schemas.microsoft.com/office/drawing/2014/main" id="{9822E561-F97C-4CBB-A9A6-A6BF6317BC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B0D8A7E5-BD08-8A6D-6AFD-77A19480956C}"/>
              </a:ext>
            </a:extLst>
          </p:cNvPr>
          <p:cNvSpPr>
            <a:spLocks noGrp="1"/>
          </p:cNvSpPr>
          <p:nvPr>
            <p:ph type="ctrTitle"/>
          </p:nvPr>
        </p:nvSpPr>
        <p:spPr>
          <a:xfrm>
            <a:off x="638620" y="863695"/>
            <a:ext cx="3511233" cy="3779995"/>
          </a:xfrm>
        </p:spPr>
        <p:txBody>
          <a:bodyPr anchor="ctr">
            <a:normAutofit/>
          </a:bodyPr>
          <a:lstStyle/>
          <a:p>
            <a:br>
              <a:rPr lang="en-US">
                <a:solidFill>
                  <a:schemeClr val="tx1"/>
                </a:solidFill>
              </a:rPr>
            </a:br>
            <a:r>
              <a:rPr lang="en-US">
                <a:solidFill>
                  <a:schemeClr val="tx1"/>
                </a:solidFill>
              </a:rPr>
              <a:t>the UK copyright </a:t>
            </a:r>
            <a:br>
              <a:rPr lang="en-US">
                <a:solidFill>
                  <a:schemeClr val="tx1"/>
                </a:solidFill>
              </a:rPr>
            </a:br>
            <a:r>
              <a:rPr lang="en-US">
                <a:solidFill>
                  <a:schemeClr val="tx1"/>
                </a:solidFill>
              </a:rPr>
              <a:t>sell-out to AI</a:t>
            </a:r>
            <a:br>
              <a:rPr lang="en-US">
                <a:solidFill>
                  <a:schemeClr val="tx1"/>
                </a:solidFill>
              </a:rPr>
            </a:br>
            <a:endParaRPr lang="en-US">
              <a:solidFill>
                <a:schemeClr val="tx1"/>
              </a:solidFill>
            </a:endParaRPr>
          </a:p>
        </p:txBody>
      </p:sp>
      <p:sp>
        <p:nvSpPr>
          <p:cNvPr id="3" name="Subtitle 2">
            <a:extLst>
              <a:ext uri="{FF2B5EF4-FFF2-40B4-BE49-F238E27FC236}">
                <a16:creationId xmlns:a16="http://schemas.microsoft.com/office/drawing/2014/main" id="{FE19F5DA-7AAA-1EA4-1860-C826FE88EF80}"/>
              </a:ext>
            </a:extLst>
          </p:cNvPr>
          <p:cNvSpPr>
            <a:spLocks noGrp="1"/>
          </p:cNvSpPr>
          <p:nvPr>
            <p:ph type="subTitle" idx="1"/>
          </p:nvPr>
        </p:nvSpPr>
        <p:spPr>
          <a:xfrm>
            <a:off x="638621" y="4739780"/>
            <a:ext cx="3511233" cy="1147054"/>
          </a:xfrm>
        </p:spPr>
        <p:txBody>
          <a:bodyPr anchor="t">
            <a:normAutofit/>
          </a:bodyPr>
          <a:lstStyle/>
          <a:p>
            <a:r>
              <a:rPr lang="en-US" sz="2200"/>
              <a:t>Presented By </a:t>
            </a:r>
          </a:p>
          <a:p>
            <a:r>
              <a:rPr lang="en-US" sz="2200"/>
              <a:t>Cameron Boyer</a:t>
            </a:r>
          </a:p>
        </p:txBody>
      </p:sp>
      <p:sp>
        <p:nvSpPr>
          <p:cNvPr id="49" name="Rectangle 48">
            <a:extLst>
              <a:ext uri="{FF2B5EF4-FFF2-40B4-BE49-F238E27FC236}">
                <a16:creationId xmlns:a16="http://schemas.microsoft.com/office/drawing/2014/main" id="{B01B0E58-A5C8-4CDA-A2E0-35DF94E59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620" y="457200"/>
            <a:ext cx="3511233" cy="914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35" name="Picture 34" descr="An abstract financial digital analysis">
            <a:extLst>
              <a:ext uri="{FF2B5EF4-FFF2-40B4-BE49-F238E27FC236}">
                <a16:creationId xmlns:a16="http://schemas.microsoft.com/office/drawing/2014/main" id="{DC59C724-3544-7DE4-02C3-1AE56926DA9E}"/>
              </a:ext>
            </a:extLst>
          </p:cNvPr>
          <p:cNvPicPr>
            <a:picLocks noChangeAspect="1"/>
          </p:cNvPicPr>
          <p:nvPr/>
        </p:nvPicPr>
        <p:blipFill>
          <a:blip r:embed="rId2"/>
          <a:srcRect l="30074" r="8925"/>
          <a:stretch/>
        </p:blipFill>
        <p:spPr>
          <a:xfrm>
            <a:off x="4654295" y="10"/>
            <a:ext cx="7537705" cy="6857990"/>
          </a:xfrm>
          <a:prstGeom prst="rect">
            <a:avLst/>
          </a:prstGeom>
        </p:spPr>
      </p:pic>
    </p:spTree>
    <p:extLst>
      <p:ext uri="{BB962C8B-B14F-4D97-AF65-F5344CB8AC3E}">
        <p14:creationId xmlns:p14="http://schemas.microsoft.com/office/powerpoint/2010/main" val="4079113327"/>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par>
                                <p:cTn id="8" presetID="10" presetClass="entr" presetSubtype="0" fill="hold" grpId="0" nodeType="withEffect">
                                  <p:stCondLst>
                                    <p:cond delay="1000"/>
                                  </p:stCondLst>
                                  <p:iterate type="wd">
                                    <p:tmPct val="15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1000"/>
                                        <p:tgtEl>
                                          <p:spTgt spid="3">
                                            <p:txEl>
                                              <p:pRg st="0" end="0"/>
                                            </p:txEl>
                                          </p:spTgt>
                                        </p:tgtEl>
                                      </p:cBhvr>
                                    </p:animEffect>
                                  </p:childTnLst>
                                </p:cTn>
                              </p:par>
                              <p:par>
                                <p:cTn id="11" presetID="10" presetClass="entr" presetSubtype="0" fill="hold" grpId="0" nodeType="withEffect">
                                  <p:stCondLst>
                                    <p:cond delay="1000"/>
                                  </p:stCondLst>
                                  <p:iterate type="wd">
                                    <p:tmPct val="15000"/>
                                  </p:iterate>
                                  <p:childTnLst>
                                    <p:set>
                                      <p:cBhvr>
                                        <p:cTn id="12" dur="1" fill="hold">
                                          <p:stCondLst>
                                            <p:cond delay="0"/>
                                          </p:stCondLst>
                                        </p:cTn>
                                        <p:tgtEl>
                                          <p:spTgt spid="3">
                                            <p:txEl>
                                              <p:pRg st="1" end="1"/>
                                            </p:txEl>
                                          </p:spTgt>
                                        </p:tgtEl>
                                        <p:attrNameLst>
                                          <p:attrName>style.visibility</p:attrName>
                                        </p:attrNameLst>
                                      </p:cBhvr>
                                      <p:to>
                                        <p:strVal val="visible"/>
                                      </p:to>
                                    </p:set>
                                    <p:animEffect transition="in" filter="fade">
                                      <p:cBhvr>
                                        <p:cTn id="13" dur="10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theme/theme1.xml><?xml version="1.0" encoding="utf-8"?>
<a:theme xmlns:a="http://schemas.openxmlformats.org/drawingml/2006/main" name="DividendVTI">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Dividend">
      <a:majorFont>
        <a:latin typeface="Franklin Gothic Demi"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VTI" id="{97558BDE-0B66-457C-BB6F-7B1B22DAA9B8}" vid="{F53508A3-AC60-448A-AF37-934D5F1A0D5E}"/>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activity xmlns="c4e25e1c-08df-45e3-8245-04f98a64a3bc"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8342BB7DD2BFE142AFC306F078356C6F" ma:contentTypeVersion="10" ma:contentTypeDescription="Create a new document." ma:contentTypeScope="" ma:versionID="e3ce3a899c5029c6a4ea664bf980dd0d">
  <xsd:schema xmlns:xsd="http://www.w3.org/2001/XMLSchema" xmlns:xs="http://www.w3.org/2001/XMLSchema" xmlns:p="http://schemas.microsoft.com/office/2006/metadata/properties" xmlns:ns3="c4e25e1c-08df-45e3-8245-04f98a64a3bc" targetNamespace="http://schemas.microsoft.com/office/2006/metadata/properties" ma:root="true" ma:fieldsID="a8b6e091eef41d6c84fc202cb9ccfb21" ns3:_="">
    <xsd:import namespace="c4e25e1c-08df-45e3-8245-04f98a64a3bc"/>
    <xsd:element name="properties">
      <xsd:complexType>
        <xsd:sequence>
          <xsd:element name="documentManagement">
            <xsd:complexType>
              <xsd:all>
                <xsd:element ref="ns3:MediaServiceDateTaken" minOccurs="0"/>
                <xsd:element ref="ns3:MediaServiceMetadata" minOccurs="0"/>
                <xsd:element ref="ns3:MediaServiceFastMetadata" minOccurs="0"/>
                <xsd:element ref="ns3:MediaServiceSearchProperties" minOccurs="0"/>
                <xsd:element ref="ns3:MediaServiceObjectDetectorVersions" minOccurs="0"/>
                <xsd:element ref="ns3:_activity" minOccurs="0"/>
                <xsd:element ref="ns3:MediaServiceSystemTags" minOccurs="0"/>
                <xsd:element ref="ns3:MediaServiceOCR" minOccurs="0"/>
                <xsd:element ref="ns3:MediaServiceGenerationTime" minOccurs="0"/>
                <xsd:element ref="ns3: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4e25e1c-08df-45e3-8245-04f98a64a3bc" elementFormDefault="qualified">
    <xsd:import namespace="http://schemas.microsoft.com/office/2006/documentManagement/types"/>
    <xsd:import namespace="http://schemas.microsoft.com/office/infopath/2007/PartnerControls"/>
    <xsd:element name="MediaServiceDateTaken" ma:index="8" nillable="true" ma:displayName="MediaServiceDateTaken" ma:hidden="true" ma:indexed="true" ma:internalName="MediaServiceDateTaken" ma:readOnly="true">
      <xsd:simpleType>
        <xsd:restriction base="dms:Text"/>
      </xsd:simpleType>
    </xsd:element>
    <xsd:element name="MediaServiceMetadata" ma:index="9" nillable="true" ma:displayName="MediaServiceMetadata" ma:hidden="true" ma:internalName="MediaServiceMetadata" ma:readOnly="true">
      <xsd:simpleType>
        <xsd:restriction base="dms:Note"/>
      </xsd:simpleType>
    </xsd:element>
    <xsd:element name="MediaServiceFastMetadata" ma:index="10" nillable="true" ma:displayName="MediaServiceFastMetadata" ma:hidden="true" ma:internalName="MediaServiceFastMetadata" ma:readOnly="true">
      <xsd:simpleType>
        <xsd:restriction base="dms:Note"/>
      </xsd:simpleType>
    </xsd:element>
    <xsd:element name="MediaServiceSearchProperties" ma:index="11" nillable="true" ma:displayName="MediaServiceSearchProperties" ma:hidden="true" ma:internalName="MediaServiceSearchProperties" ma:readOnly="true">
      <xsd:simpleType>
        <xsd:restriction base="dms:Note"/>
      </xsd:simpleType>
    </xsd:element>
    <xsd:element name="MediaServiceObjectDetectorVersions" ma:index="12" nillable="true" ma:displayName="MediaServiceObjectDetectorVersions" ma:hidden="true" ma:indexed="true" ma:internalName="MediaServiceObjectDetectorVersions" ma:readOnly="true">
      <xsd:simpleType>
        <xsd:restriction base="dms:Text"/>
      </xsd:simpleType>
    </xsd:element>
    <xsd:element name="_activity" ma:index="13" nillable="true" ma:displayName="_activity" ma:hidden="true" ma:internalName="_activity">
      <xsd:simpleType>
        <xsd:restriction base="dms:Note"/>
      </xsd:simpleType>
    </xsd:element>
    <xsd:element name="MediaServiceSystemTags" ma:index="14" nillable="true" ma:displayName="MediaServiceSystemTags" ma:hidden="true" ma:internalName="MediaServiceSystemTags" ma:readOnly="true">
      <xsd:simpleType>
        <xsd:restriction base="dms:Note"/>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27BD4C1-B6B1-4715-ABF9-E660A51A4EA0}">
  <ds:schemaRefs>
    <ds:schemaRef ds:uri="http://schemas.microsoft.com/sharepoint/v3/contenttype/forms"/>
  </ds:schemaRefs>
</ds:datastoreItem>
</file>

<file path=customXml/itemProps2.xml><?xml version="1.0" encoding="utf-8"?>
<ds:datastoreItem xmlns:ds="http://schemas.openxmlformats.org/officeDocument/2006/customXml" ds:itemID="{8D289AE2-D2AE-49D1-AFAC-3A79F6794255}">
  <ds:schemaRefs>
    <ds:schemaRef ds:uri="http://purl.org/dc/elements/1.1/"/>
    <ds:schemaRef ds:uri="http://schemas.microsoft.com/office/2006/documentManagement/types"/>
    <ds:schemaRef ds:uri="http://www.w3.org/XML/1998/namespace"/>
    <ds:schemaRef ds:uri="http://schemas.microsoft.com/office/2006/metadata/properties"/>
    <ds:schemaRef ds:uri="http://purl.org/dc/dcmitype/"/>
    <ds:schemaRef ds:uri="http://purl.org/dc/terms/"/>
    <ds:schemaRef ds:uri="http://schemas.microsoft.com/office/infopath/2007/PartnerControls"/>
    <ds:schemaRef ds:uri="http://schemas.openxmlformats.org/package/2006/metadata/core-properties"/>
    <ds:schemaRef ds:uri="c4e25e1c-08df-45e3-8245-04f98a64a3bc"/>
  </ds:schemaRefs>
</ds:datastoreItem>
</file>

<file path=customXml/itemProps3.xml><?xml version="1.0" encoding="utf-8"?>
<ds:datastoreItem xmlns:ds="http://schemas.openxmlformats.org/officeDocument/2006/customXml" ds:itemID="{1ACC78B3-3B88-466A-836E-339CA80D75E3}">
  <ds:schemaRefs>
    <ds:schemaRef ds:uri="c4e25e1c-08df-45e3-8245-04f98a64a3bc"/>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{725708E4-956B-4539-A4BE-7C8F9F66FC38}tf33552983_win32</Template>
  <TotalTime>0</TotalTime>
  <Words>586</Words>
  <Application>Microsoft Macintosh PowerPoint</Application>
  <PresentationFormat>Widescreen</PresentationFormat>
  <Paragraphs>49</Paragraphs>
  <Slides>12</Slides>
  <Notes>0</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Calibri</vt:lpstr>
      <vt:lpstr>Franklin Gothic Book</vt:lpstr>
      <vt:lpstr>Franklin Gothic Demi</vt:lpstr>
      <vt:lpstr>Gill Sans MT</vt:lpstr>
      <vt:lpstr>Wingdings 2</vt:lpstr>
      <vt:lpstr>DividendVTI</vt:lpstr>
      <vt:lpstr>IT News in the world today</vt:lpstr>
      <vt:lpstr>Presenters</vt:lpstr>
      <vt:lpstr>Photoshop on iphone</vt:lpstr>
      <vt:lpstr>Photoshop on iphone</vt:lpstr>
      <vt:lpstr>Accessibility</vt:lpstr>
      <vt:lpstr>Microsoft’s Majorana 1 Chip</vt:lpstr>
      <vt:lpstr>What is the Majorana 1 chip?</vt:lpstr>
      <vt:lpstr>What makes the Majorana 1 chip  such a breakthrough for quantum computing</vt:lpstr>
      <vt:lpstr> the UK copyright  sell-out to AI </vt:lpstr>
      <vt:lpstr>What the UK proposed</vt:lpstr>
      <vt:lpstr>What artists are doing in protest</vt:lpstr>
      <vt:lpstr>Thank you for listening to our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Brandon Maloney</dc:creator>
  <cp:lastModifiedBy>Cameron Boyer</cp:lastModifiedBy>
  <cp:revision>1</cp:revision>
  <dcterms:created xsi:type="dcterms:W3CDTF">2025-02-21T13:30:41Z</dcterms:created>
  <dcterms:modified xsi:type="dcterms:W3CDTF">2025-02-27T15:52:54Z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0x0101008342BB7DD2BFE142AFC306F078356C6F</vt:lpwstr>
  </property>
</Properties>
</file>